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73" r:id="rId10"/>
    <p:sldId id="276" r:id="rId11"/>
    <p:sldId id="277" r:id="rId12"/>
    <p:sldId id="274" r:id="rId13"/>
    <p:sldId id="275" r:id="rId14"/>
    <p:sldId id="265" r:id="rId15"/>
    <p:sldId id="272" r:id="rId16"/>
    <p:sldId id="266" r:id="rId17"/>
    <p:sldId id="267" r:id="rId18"/>
    <p:sldId id="268" r:id="rId19"/>
    <p:sldId id="269" r:id="rId20"/>
    <p:sldId id="270" r:id="rId21"/>
    <p:sldId id="271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1" autoAdjust="0"/>
    <p:restoredTop sz="94660"/>
  </p:normalViewPr>
  <p:slideViewPr>
    <p:cSldViewPr snapToGrid="0">
      <p:cViewPr varScale="1">
        <p:scale>
          <a:sx n="55" d="100"/>
          <a:sy n="55" d="100"/>
        </p:scale>
        <p:origin x="51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16583-68A4-44E3-D30F-0FE81A1ED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C42C19-4E65-1327-05F4-92CB3BDF5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7B9167-FC4E-F523-5DA1-DBC15DBA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4B2E78-3C8F-CAF8-B35E-975BE7E0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4E2A9-AA15-CA0F-59BA-DB32BEDF6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05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968AA0-BBFD-9712-BFB7-7C6487B59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8409A5-DC6A-2722-80D9-C9B81AA2C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D49223-FAD7-C549-5193-977F0645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C62BE-783F-F5A0-AA9C-CBFA8525F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4969F-7CEB-D1F4-CC32-3E54621FD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037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0408A6-30BE-8DF0-C945-8F93D92844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95B26D-1E15-70C9-6A27-CC5F7613E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5F2ACF-ABEC-CCB7-0FD3-46C7B978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A42571-D3C6-5CD7-0220-5401BFE5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4D731-6CA3-DC81-8DE3-65153050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40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697F3-FF38-6723-2947-7E28712E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11F3A-B34C-55CA-A28C-5A7EE20B7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21DA31-BEB7-2A69-3C1F-7BC1B5CB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068C5-AC50-03F0-63F6-5DE26319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096EB3-C580-1B12-568C-509AA401C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55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471630-3F43-11D1-3517-FD00DE38E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D46627-EAE4-9214-5CAC-97118902A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2E28B8-8413-C14F-044E-7AA93FA8C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6B9E1A-38E6-F6D8-F29B-D5C7F063B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BE8C8E-F95E-7A63-F7D3-D2931F74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75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811126-CE29-CE40-16DE-EEF32C56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064126-4801-73A6-97E3-6989CEAA2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CC2697-F1F7-0B6D-0433-AB03E2B9A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72CDC9-AAF2-68F7-6769-55D8D0AF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6E40BC-750B-E7B1-1729-47E4F9F3C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5773BB-909D-70B5-3E1D-8A3E08CE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01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B7A89-D2CD-1B2A-DE28-45099ACDF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BFA9ED-67FF-A646-DF62-5F05456A1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BF93BE-4644-E7EF-372F-878F1D614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FFCF3F-0E0E-EADB-2C28-E1B55A603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1F9241-6A97-3C70-1EB0-DD783AD81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AD5971-AEA5-6DFA-20DF-620A97692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5A69B3-9574-C5E1-68B8-DA4378C0A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813EDD-AFFD-3FDC-2A3A-F7F04684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7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0F6DAE-5FD1-8F1A-2D8E-40FE17EE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6BF7F68-8C35-5089-66C6-8712ECE8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70F47E-B80A-0AF7-89A7-F2BC7ED2E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157794-CDAE-6BF2-0016-B4925E02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0E4B9C5-C372-629A-B175-62EBF9AD3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27B8A7-7BDA-F9FB-5DED-BB4D7544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5055C-A343-91B6-FBE3-392ACF88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2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4D743-3251-4339-2F83-7C52A73E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7CCC5-36CF-D7AE-3BC9-C9762981B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4825E2-9A40-891B-0CBA-CFCFE8076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F65E21-F3F9-0A16-CD1E-B1CBF913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97AAB9-4E79-5105-4396-5E9636A2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935A0A-0E53-7AF3-DD3C-55F951A1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53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1B143-8615-3624-3282-577201F2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6434645-5175-8DF2-B104-6E03C586B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EE0745-A8F1-09B0-E331-217004FB3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067BFD-33AE-B607-4BC2-B7D14E6B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2787A-5B6C-64F5-D309-9C6E1C6B2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42609-6D40-5D64-6455-A786D18A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907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DBF589-E520-3016-5FDC-84370CD5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A39A06-F24E-16F0-664E-7496141E3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3C0CB-68E8-A001-8762-819B8B81B8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C81FF0-D5C2-477F-92E9-9D8E75938EFF}" type="datetimeFigureOut">
              <a:rPr lang="ko-KR" altLang="en-US" smtClean="0"/>
              <a:t>2025-02-05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F0D077-6DB8-A7C2-6A6E-FFFC6AC40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7D04B7-25CA-D561-8D31-300CBC530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D39A26-A92E-46E3-AFA8-33344E3919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97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97977"/>
            <a:ext cx="10515600" cy="159397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dirty="0"/>
              <a:t>2</a:t>
            </a:r>
            <a:r>
              <a:rPr lang="ko-KR" altLang="en-US" sz="5400" b="1" dirty="0"/>
              <a:t>월 </a:t>
            </a:r>
            <a:r>
              <a:rPr lang="en-US" altLang="ko-KR" sz="5400" b="1" dirty="0"/>
              <a:t>5</a:t>
            </a:r>
            <a:r>
              <a:rPr lang="ko-KR" altLang="en-US" sz="5400" b="1" dirty="0"/>
              <a:t>일</a:t>
            </a:r>
            <a:br>
              <a:rPr lang="ko-KR" altLang="en-US" sz="5400" b="1" dirty="0"/>
            </a:br>
            <a:r>
              <a:rPr lang="en-US" altLang="ko-KR" sz="5400" b="1" dirty="0"/>
              <a:t>BMS </a:t>
            </a:r>
            <a:r>
              <a:rPr lang="ko-KR" altLang="en-US" sz="5400" b="1" dirty="0"/>
              <a:t>발표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341077"/>
            <a:ext cx="10515600" cy="1995854"/>
          </a:xfrm>
        </p:spPr>
        <p:txBody>
          <a:bodyPr/>
          <a:lstStyle/>
          <a:p>
            <a:pPr marL="0" indent="0" algn="ctr">
              <a:buNone/>
            </a:pPr>
            <a:endParaRPr lang="en-US" altLang="ko-KR" dirty="0"/>
          </a:p>
          <a:p>
            <a:pPr marL="0" indent="0" algn="ctr">
              <a:buNone/>
            </a:pPr>
            <a:r>
              <a:rPr lang="ko-KR" altLang="en-US" b="1" dirty="0"/>
              <a:t>이준영</a:t>
            </a:r>
            <a:r>
              <a:rPr lang="en-US" altLang="ko-KR" b="1" dirty="0"/>
              <a:t>, </a:t>
            </a:r>
            <a:r>
              <a:rPr lang="ko-KR" altLang="en-US" b="1" dirty="0" err="1"/>
              <a:t>이한준</a:t>
            </a:r>
            <a:r>
              <a:rPr lang="en-US" altLang="ko-KR" b="1" dirty="0"/>
              <a:t>, </a:t>
            </a:r>
            <a:r>
              <a:rPr lang="ko-KR" altLang="en-US" b="1" dirty="0" err="1"/>
              <a:t>오윤식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48349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85D6-FC23-23CE-9E57-F5983107B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748C2-17EA-475E-7CBB-0C531619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364"/>
          </a:xfrm>
        </p:spPr>
        <p:txBody>
          <a:bodyPr/>
          <a:lstStyle/>
          <a:p>
            <a:r>
              <a:rPr lang="en-US" altLang="ko-KR" dirty="0"/>
              <a:t>Altium Schematic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83122B-127A-683E-2D61-A75AC6DE7167}"/>
              </a:ext>
            </a:extLst>
          </p:cNvPr>
          <p:cNvSpPr txBox="1"/>
          <p:nvPr/>
        </p:nvSpPr>
        <p:spPr>
          <a:xfrm>
            <a:off x="1536178" y="4157990"/>
            <a:ext cx="270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Datasheet</a:t>
            </a:r>
            <a:r>
              <a:rPr lang="ko-KR" altLang="en-US" dirty="0"/>
              <a:t> </a:t>
            </a:r>
            <a:r>
              <a:rPr lang="en-US" altLang="ko-KR" dirty="0"/>
              <a:t>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4257C9-5202-7DD6-BAAD-DB2A76568F61}"/>
              </a:ext>
            </a:extLst>
          </p:cNvPr>
          <p:cNvSpPr txBox="1"/>
          <p:nvPr/>
        </p:nvSpPr>
        <p:spPr>
          <a:xfrm>
            <a:off x="7714248" y="4248350"/>
            <a:ext cx="270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Altium</a:t>
            </a:r>
            <a:r>
              <a:rPr lang="ko-KR" altLang="en-US" dirty="0"/>
              <a:t> </a:t>
            </a:r>
            <a:r>
              <a:rPr lang="en-US" altLang="ko-KR" dirty="0"/>
              <a:t>schematic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0234CE-B6AC-A841-72F1-CF6FC09535DA}"/>
              </a:ext>
            </a:extLst>
          </p:cNvPr>
          <p:cNvSpPr txBox="1"/>
          <p:nvPr/>
        </p:nvSpPr>
        <p:spPr>
          <a:xfrm>
            <a:off x="223161" y="4603083"/>
            <a:ext cx="949291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(</a:t>
            </a:r>
            <a:r>
              <a:rPr lang="ko-KR" altLang="en-US" b="1" dirty="0"/>
              <a:t>수정 해야 하는 점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데이터 시트 상에 회로에서 지워져 있는 부분들이 있는데</a:t>
            </a:r>
            <a:r>
              <a:rPr lang="en-US" altLang="ko-KR" dirty="0"/>
              <a:t>, </a:t>
            </a:r>
            <a:r>
              <a:rPr lang="ko-KR" altLang="en-US" dirty="0"/>
              <a:t>이를 생각해서 남아있는 부분만 구성하였는데</a:t>
            </a:r>
            <a:r>
              <a:rPr lang="en-US" altLang="ko-KR" dirty="0"/>
              <a:t>, </a:t>
            </a:r>
            <a:r>
              <a:rPr lang="ko-KR" altLang="en-US" dirty="0"/>
              <a:t>점검이 필요한 것 같음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회로에서 </a:t>
            </a:r>
            <a:r>
              <a:rPr lang="en-US" altLang="ko-KR" dirty="0"/>
              <a:t>E1 </a:t>
            </a:r>
            <a:r>
              <a:rPr lang="ko-KR" altLang="en-US" dirty="0"/>
              <a:t>등 이러한 소자는 모르겠음</a:t>
            </a:r>
            <a:r>
              <a:rPr lang="en-US" altLang="ko-KR" dirty="0"/>
              <a:t>. (datasheet</a:t>
            </a:r>
            <a:r>
              <a:rPr lang="ko-KR" altLang="en-US" dirty="0"/>
              <a:t>에 나와있지 않음</a:t>
            </a:r>
            <a:r>
              <a:rPr lang="en-US" altLang="ko-KR" dirty="0"/>
              <a:t>.)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마찬가지로 그라운드 부분도 점검이 필요함</a:t>
            </a:r>
            <a:r>
              <a:rPr lang="en-US" altLang="ko-KR" dirty="0"/>
              <a:t>. PGND, VSS </a:t>
            </a:r>
            <a:r>
              <a:rPr lang="ko-KR" altLang="en-US" dirty="0"/>
              <a:t>등등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137B76-54CC-4EB1-7A7A-C0B6D35A4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63" y="1384835"/>
            <a:ext cx="6900073" cy="28081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E1F56A6-7317-5704-753F-74CFD03F3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5" y="1399310"/>
            <a:ext cx="4666482" cy="26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74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18A04-72E0-6E20-0396-89AC34D49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8FBAE-AFB2-062D-51B6-8484D6D6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364"/>
          </a:xfrm>
        </p:spPr>
        <p:txBody>
          <a:bodyPr/>
          <a:lstStyle/>
          <a:p>
            <a:r>
              <a:rPr lang="en-US" altLang="ko-KR" dirty="0"/>
              <a:t>Altium Schematic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BF1CF9-7B3D-14F5-CAA3-CA54AB04180F}"/>
              </a:ext>
            </a:extLst>
          </p:cNvPr>
          <p:cNvSpPr txBox="1"/>
          <p:nvPr/>
        </p:nvSpPr>
        <p:spPr>
          <a:xfrm>
            <a:off x="1536178" y="4157990"/>
            <a:ext cx="270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Datasheet</a:t>
            </a:r>
            <a:r>
              <a:rPr lang="ko-KR" altLang="en-US" dirty="0"/>
              <a:t> </a:t>
            </a:r>
            <a:r>
              <a:rPr lang="en-US" altLang="ko-KR" dirty="0"/>
              <a:t>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9CE594-AF24-E141-33E4-3B794BAA96D5}"/>
              </a:ext>
            </a:extLst>
          </p:cNvPr>
          <p:cNvSpPr txBox="1"/>
          <p:nvPr/>
        </p:nvSpPr>
        <p:spPr>
          <a:xfrm>
            <a:off x="7714248" y="4248350"/>
            <a:ext cx="270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Altium</a:t>
            </a:r>
            <a:r>
              <a:rPr lang="ko-KR" altLang="en-US" dirty="0"/>
              <a:t> </a:t>
            </a:r>
            <a:r>
              <a:rPr lang="en-US" altLang="ko-KR" dirty="0"/>
              <a:t>schematic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DF6368-F942-7DA0-129D-368995CC389D}"/>
              </a:ext>
            </a:extLst>
          </p:cNvPr>
          <p:cNvSpPr txBox="1"/>
          <p:nvPr/>
        </p:nvSpPr>
        <p:spPr>
          <a:xfrm>
            <a:off x="223161" y="4603083"/>
            <a:ext cx="949291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(</a:t>
            </a:r>
            <a:r>
              <a:rPr lang="ko-KR" altLang="en-US" b="1" dirty="0"/>
              <a:t>수정 해야 하는 점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데이터 시트 상에 회로에서 지워져 있는 부분들이 있는데</a:t>
            </a:r>
            <a:r>
              <a:rPr lang="en-US" altLang="ko-KR" dirty="0"/>
              <a:t>, </a:t>
            </a:r>
            <a:r>
              <a:rPr lang="ko-KR" altLang="en-US" dirty="0"/>
              <a:t>이를 생각해서 남아있는 부분만 구성하였는데</a:t>
            </a:r>
            <a:r>
              <a:rPr lang="en-US" altLang="ko-KR" dirty="0"/>
              <a:t>, </a:t>
            </a:r>
            <a:r>
              <a:rPr lang="ko-KR" altLang="en-US" dirty="0"/>
              <a:t>점검이 필요한 것 같음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회로에서 </a:t>
            </a:r>
            <a:r>
              <a:rPr lang="en-US" altLang="ko-KR" dirty="0"/>
              <a:t>E1 </a:t>
            </a:r>
            <a:r>
              <a:rPr lang="ko-KR" altLang="en-US" dirty="0"/>
              <a:t>등 이러한 소자는 모르겠음</a:t>
            </a:r>
            <a:r>
              <a:rPr lang="en-US" altLang="ko-KR" dirty="0"/>
              <a:t>. (datasheet</a:t>
            </a:r>
            <a:r>
              <a:rPr lang="ko-KR" altLang="en-US" dirty="0"/>
              <a:t>에 나와있지 않음</a:t>
            </a:r>
            <a:r>
              <a:rPr lang="en-US" altLang="ko-KR" dirty="0"/>
              <a:t>.)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마찬가지로 그라운드 부분도 점검이 필요함</a:t>
            </a:r>
            <a:r>
              <a:rPr lang="en-US" altLang="ko-KR" dirty="0"/>
              <a:t>. PGND, VSS </a:t>
            </a:r>
            <a:r>
              <a:rPr lang="ko-KR" altLang="en-US" dirty="0"/>
              <a:t>등등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50E618-C777-8A49-A959-819B2001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736" y="1133225"/>
            <a:ext cx="4486773" cy="32094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5A8ACE-C910-6069-DDCA-DC0D52A8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1" y="1480457"/>
            <a:ext cx="5142924" cy="27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82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E9BBF-FA05-D4B0-4B1E-DABCDD3BC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96693-A5CE-5F83-1036-BC25510F0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364"/>
          </a:xfrm>
        </p:spPr>
        <p:txBody>
          <a:bodyPr/>
          <a:lstStyle/>
          <a:p>
            <a:r>
              <a:rPr lang="en-US" altLang="ko-KR" dirty="0"/>
              <a:t>Altium Schematic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140E69-4A6F-2DB7-6DF9-752AB86E1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284" y="1268377"/>
            <a:ext cx="6332043" cy="4321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858AF1-C6D5-B63B-D8A2-9A744EA69973}"/>
              </a:ext>
            </a:extLst>
          </p:cNvPr>
          <p:cNvSpPr txBox="1"/>
          <p:nvPr/>
        </p:nvSpPr>
        <p:spPr>
          <a:xfrm>
            <a:off x="7609974" y="1914859"/>
            <a:ext cx="4102768" cy="2947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데이터시트에 나와있는 소자들로 구성하였음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다만 저항</a:t>
            </a:r>
            <a:r>
              <a:rPr lang="en-US" altLang="ko-KR" dirty="0"/>
              <a:t>, </a:t>
            </a:r>
            <a:r>
              <a:rPr lang="ko-KR" altLang="en-US" dirty="0" err="1"/>
              <a:t>커패시터</a:t>
            </a:r>
            <a:r>
              <a:rPr lang="ko-KR" altLang="en-US" dirty="0"/>
              <a:t> 등 기본적인 소자는 </a:t>
            </a:r>
            <a:r>
              <a:rPr lang="en-US" altLang="ko-KR" dirty="0"/>
              <a:t>1206 </a:t>
            </a:r>
            <a:r>
              <a:rPr lang="ko-KR" altLang="en-US" dirty="0"/>
              <a:t>사이즈로 따로 검색하여 추가하는 방향으로 제작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트랜지스터</a:t>
            </a:r>
            <a:r>
              <a:rPr lang="en-US" altLang="ko-KR" dirty="0"/>
              <a:t>, </a:t>
            </a:r>
            <a:r>
              <a:rPr lang="ko-KR" altLang="en-US" dirty="0"/>
              <a:t>다이오드 등은 데이터시트를 따름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878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73A0B-93E2-4623-4851-4721D06E8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FEDB5-D36B-9211-88C1-873F5DE3D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8190"/>
          </a:xfrm>
        </p:spPr>
        <p:txBody>
          <a:bodyPr/>
          <a:lstStyle/>
          <a:p>
            <a:r>
              <a:rPr lang="en-US" altLang="ko-KR" dirty="0"/>
              <a:t>Schematic </a:t>
            </a:r>
            <a:r>
              <a:rPr lang="ko-KR" altLang="en-US" dirty="0"/>
              <a:t>궁금한 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DEE0A-383A-CDEB-3702-B39C531D7574}"/>
              </a:ext>
            </a:extLst>
          </p:cNvPr>
          <p:cNvSpPr txBox="1"/>
          <p:nvPr/>
        </p:nvSpPr>
        <p:spPr>
          <a:xfrm>
            <a:off x="788068" y="1347537"/>
            <a:ext cx="10714121" cy="1879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지금 </a:t>
            </a:r>
            <a:r>
              <a:rPr lang="en-US" altLang="ko-KR" sz="2000" dirty="0"/>
              <a:t>BQ76942EVM</a:t>
            </a:r>
            <a:r>
              <a:rPr lang="ko-KR" altLang="en-US" sz="2000" dirty="0"/>
              <a:t>이라는</a:t>
            </a:r>
            <a:r>
              <a:rPr lang="en-US" altLang="ko-KR" sz="2000" dirty="0"/>
              <a:t> </a:t>
            </a:r>
            <a:r>
              <a:rPr lang="ko-KR" altLang="en-US" sz="2000" dirty="0"/>
              <a:t>완성품의 회로를 보고 똑같이 구성하였는데</a:t>
            </a:r>
            <a:r>
              <a:rPr lang="en-US" altLang="ko-KR" sz="2000" dirty="0"/>
              <a:t>, </a:t>
            </a:r>
            <a:r>
              <a:rPr lang="ko-KR" altLang="en-US" sz="2000" dirty="0"/>
              <a:t>지금 이 회로가 우리가 원하는 회로의 방향인지는 확신이 들지 않음</a:t>
            </a:r>
            <a:r>
              <a:rPr lang="en-US" altLang="ko-KR" sz="2000" dirty="0"/>
              <a:t>. </a:t>
            </a:r>
            <a:r>
              <a:rPr lang="ko-KR" altLang="en-US" sz="2000" dirty="0"/>
              <a:t>조금 더 공부를 해야 할 필요성</a:t>
            </a:r>
            <a:r>
              <a:rPr lang="en-US" altLang="ko-KR" sz="2000" dirty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/>
              <a:t>데이터시트 상의 회로에서 </a:t>
            </a:r>
            <a:r>
              <a:rPr lang="en-US" altLang="ko-KR" sz="2000" dirty="0"/>
              <a:t>Q1</a:t>
            </a:r>
            <a:r>
              <a:rPr lang="ko-KR" altLang="en-US" sz="2000" dirty="0"/>
              <a:t>과 </a:t>
            </a:r>
            <a:r>
              <a:rPr lang="en-US" altLang="ko-KR" sz="2000" dirty="0"/>
              <a:t>E1</a:t>
            </a:r>
            <a:r>
              <a:rPr lang="ko-KR" altLang="en-US" sz="2000" dirty="0"/>
              <a:t>과 같은 정보를 구하기 어려운 소자의 존재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1708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8776" y="237392"/>
            <a:ext cx="9144000" cy="1092078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37038" y="1329470"/>
            <a:ext cx="9144000" cy="1380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ko-KR" sz="1800" b="1" dirty="0"/>
              <a:t>I2C</a:t>
            </a:r>
            <a:r>
              <a:rPr lang="en-US" altLang="ko-KR" sz="1800" dirty="0"/>
              <a:t> : </a:t>
            </a:r>
            <a:r>
              <a:rPr lang="ko-KR" altLang="en-US" sz="1800" dirty="0"/>
              <a:t>집적 회로 간에 사용되는 </a:t>
            </a:r>
            <a:r>
              <a:rPr lang="en-US" altLang="ko-KR" sz="1800" dirty="0"/>
              <a:t>2</a:t>
            </a:r>
            <a:r>
              <a:rPr lang="ko-KR" altLang="en-US" sz="1800" dirty="0"/>
              <a:t>선</a:t>
            </a:r>
            <a:r>
              <a:rPr lang="en-US" altLang="ko-KR" sz="1800" dirty="0"/>
              <a:t>(SDA, SCL)</a:t>
            </a:r>
            <a:r>
              <a:rPr lang="ko-KR" altLang="en-US" sz="1800" dirty="0"/>
              <a:t> 직렬 통신 시스템</a:t>
            </a:r>
            <a:endParaRPr lang="en-US" altLang="ko-KR" sz="1800" dirty="0"/>
          </a:p>
          <a:p>
            <a:pPr algn="l">
              <a:lnSpc>
                <a:spcPct val="170000"/>
              </a:lnSpc>
            </a:pPr>
            <a:r>
              <a:rPr lang="en-US" altLang="ko-KR" sz="1800" b="1" i="1" dirty="0"/>
              <a:t>SDA(</a:t>
            </a:r>
            <a:r>
              <a:rPr lang="ko-KR" altLang="en-US" sz="1800" b="1" i="1" dirty="0"/>
              <a:t>직렬 데이터</a:t>
            </a:r>
            <a:r>
              <a:rPr lang="en-US" altLang="ko-KR" sz="1800" b="1" i="1" dirty="0"/>
              <a:t>)</a:t>
            </a:r>
            <a:r>
              <a:rPr lang="ko-KR" altLang="en-US" sz="1800" dirty="0"/>
              <a:t> </a:t>
            </a:r>
            <a:r>
              <a:rPr lang="en-US" altLang="ko-KR" sz="1800" dirty="0"/>
              <a:t>:</a:t>
            </a:r>
            <a:r>
              <a:rPr lang="ko-KR" altLang="en-US" sz="1800" dirty="0"/>
              <a:t> 마스터와 </a:t>
            </a:r>
            <a:r>
              <a:rPr lang="ko-KR" altLang="en-US" sz="1800" dirty="0" err="1"/>
              <a:t>슬레이브가</a:t>
            </a:r>
            <a:r>
              <a:rPr lang="ko-KR" altLang="en-US" sz="1800" dirty="0"/>
              <a:t> 정보</a:t>
            </a:r>
            <a:r>
              <a:rPr lang="en-US" altLang="ko-KR" sz="1800" dirty="0"/>
              <a:t>(</a:t>
            </a:r>
            <a:r>
              <a:rPr lang="ko-KR" altLang="en-US" sz="1800" dirty="0"/>
              <a:t>비트 시퀀스</a:t>
            </a:r>
            <a:r>
              <a:rPr lang="en-US" altLang="ko-KR" sz="1800" dirty="0"/>
              <a:t>)</a:t>
            </a:r>
            <a:r>
              <a:rPr lang="ko-KR" altLang="en-US" sz="1800" dirty="0"/>
              <a:t>를 보내거나 받는 회선</a:t>
            </a:r>
            <a:endParaRPr lang="en-US" altLang="ko-KR" sz="1800" dirty="0"/>
          </a:p>
          <a:p>
            <a:pPr algn="l">
              <a:lnSpc>
                <a:spcPct val="170000"/>
              </a:lnSpc>
            </a:pPr>
            <a:r>
              <a:rPr lang="en-US" altLang="ko-KR" sz="1800" b="1" i="1" dirty="0"/>
              <a:t>SCL(Serial Clock) </a:t>
            </a:r>
            <a:r>
              <a:rPr lang="en-US" altLang="ko-KR" sz="1800" dirty="0"/>
              <a:t>: </a:t>
            </a:r>
            <a:r>
              <a:rPr lang="ko-KR" altLang="en-US" sz="1800" dirty="0"/>
              <a:t>데이터 흐름 동기화를 위한 전용 </a:t>
            </a:r>
            <a:r>
              <a:rPr lang="ko-KR" altLang="en-US" sz="1800" dirty="0" err="1"/>
              <a:t>클록</a:t>
            </a:r>
            <a:r>
              <a:rPr lang="ko-KR" altLang="en-US" sz="1800" dirty="0"/>
              <a:t> 회선</a:t>
            </a:r>
            <a:endParaRPr lang="en-US" altLang="ko-KR" sz="1800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5268" y="5736285"/>
            <a:ext cx="10392507" cy="8792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800" dirty="0"/>
              <a:t>SDA </a:t>
            </a:r>
            <a:r>
              <a:rPr lang="ko-KR" altLang="en-US" sz="3800" dirty="0"/>
              <a:t>및 </a:t>
            </a:r>
            <a:r>
              <a:rPr lang="en-US" altLang="ko-KR" sz="3800" dirty="0"/>
              <a:t>SCL </a:t>
            </a:r>
            <a:r>
              <a:rPr lang="ko-KR" altLang="en-US" sz="3800" dirty="0"/>
              <a:t>라인은 저항으로 </a:t>
            </a:r>
            <a:r>
              <a:rPr lang="ko-KR" altLang="en-US" sz="3800" dirty="0" err="1"/>
              <a:t>풀업해야</a:t>
            </a:r>
            <a:r>
              <a:rPr lang="ko-KR" altLang="en-US" sz="3800" dirty="0"/>
              <a:t> 한다</a:t>
            </a:r>
            <a:r>
              <a:rPr lang="en-US" altLang="ko-KR" sz="38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3800" dirty="0"/>
              <a:t>이러한 저항의 값은 버스 길이</a:t>
            </a:r>
            <a:r>
              <a:rPr lang="en-US" altLang="ko-KR" sz="3800" dirty="0"/>
              <a:t>(</a:t>
            </a:r>
            <a:r>
              <a:rPr lang="ko-KR" altLang="en-US" sz="3800" dirty="0"/>
              <a:t>버스 </a:t>
            </a:r>
            <a:r>
              <a:rPr lang="ko-KR" altLang="en-US" sz="3800" dirty="0" err="1"/>
              <a:t>커패시턴스</a:t>
            </a:r>
            <a:r>
              <a:rPr lang="en-US" altLang="ko-KR" sz="3800" dirty="0"/>
              <a:t>)</a:t>
            </a:r>
            <a:r>
              <a:rPr lang="ko-KR" altLang="en-US" sz="3800" dirty="0"/>
              <a:t>와 전송 속도에 따라 달라진다</a:t>
            </a:r>
            <a:r>
              <a:rPr lang="en-US" altLang="ko-KR" sz="3800" dirty="0"/>
              <a:t>.</a:t>
            </a:r>
            <a:r>
              <a:rPr lang="en-US" altLang="ko-KR" sz="1800" dirty="0"/>
              <a:t> </a:t>
            </a:r>
            <a:endParaRPr lang="ko-KR" altLang="en-US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92" y="2860999"/>
            <a:ext cx="71437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2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8776" y="237392"/>
            <a:ext cx="9144000" cy="1092078"/>
          </a:xfrm>
        </p:spPr>
        <p:txBody>
          <a:bodyPr>
            <a:normAutofit/>
          </a:bodyPr>
          <a:lstStyle/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835268" y="4540120"/>
            <a:ext cx="10392507" cy="17038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/>
              <a:t>I2C</a:t>
            </a:r>
            <a:r>
              <a:rPr lang="ko-KR" altLang="en-US" sz="1800" dirty="0"/>
              <a:t> 통신의 경우 여러 개의 장치가 같은 </a:t>
            </a:r>
            <a:r>
              <a:rPr lang="en-US" altLang="ko-KR" sz="1800" dirty="0"/>
              <a:t>SDA/SCL </a:t>
            </a:r>
            <a:r>
              <a:rPr lang="ko-KR" altLang="en-US" sz="1800" dirty="0"/>
              <a:t>라인을 공유하므로 오픈 </a:t>
            </a:r>
            <a:r>
              <a:rPr lang="ko-KR" altLang="en-US" sz="1800" dirty="0" err="1"/>
              <a:t>드레인을</a:t>
            </a:r>
            <a:r>
              <a:rPr lang="ko-KR" altLang="en-US" sz="1800" dirty="0"/>
              <a:t> 사용한다</a:t>
            </a:r>
            <a:r>
              <a:rPr lang="en-US" altLang="ko-KR" sz="1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dirty="0"/>
              <a:t>따라서 </a:t>
            </a:r>
            <a:r>
              <a:rPr lang="ko-KR" altLang="en-US" sz="1800" dirty="0" err="1"/>
              <a:t>풀업</a:t>
            </a:r>
            <a:r>
              <a:rPr lang="ko-KR" altLang="en-US" sz="1800" dirty="0"/>
              <a:t> 방식을 사용하여 평소에는 </a:t>
            </a:r>
            <a:r>
              <a:rPr lang="en-US" altLang="ko-KR" sz="1800" dirty="0"/>
              <a:t>HIGH</a:t>
            </a:r>
            <a:r>
              <a:rPr lang="ko-KR" altLang="en-US" sz="1800" dirty="0"/>
              <a:t>를 유지하여 신호가 </a:t>
            </a:r>
            <a:r>
              <a:rPr lang="ko-KR" altLang="en-US" sz="1800" dirty="0" err="1"/>
              <a:t>플로팅</a:t>
            </a:r>
            <a:r>
              <a:rPr lang="ko-KR" altLang="en-US" sz="1800" dirty="0"/>
              <a:t> 되는 것을 방지하고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신호가 </a:t>
            </a:r>
            <a:r>
              <a:rPr lang="en-US" altLang="ko-KR" sz="1800" dirty="0"/>
              <a:t>LOW</a:t>
            </a:r>
            <a:r>
              <a:rPr lang="ko-KR" altLang="en-US" sz="1800" dirty="0"/>
              <a:t>일 경우 마스터나 </a:t>
            </a:r>
            <a:r>
              <a:rPr lang="ko-KR" altLang="en-US" sz="1800" dirty="0" err="1"/>
              <a:t>슬레이브가</a:t>
            </a:r>
            <a:r>
              <a:rPr lang="ko-KR" altLang="en-US" sz="1800" dirty="0"/>
              <a:t> 신호를 당겨 </a:t>
            </a:r>
            <a:r>
              <a:rPr lang="en-US" altLang="ko-KR" sz="1800" dirty="0"/>
              <a:t>LOW</a:t>
            </a:r>
            <a:r>
              <a:rPr lang="ko-KR" altLang="en-US" sz="1800" dirty="0"/>
              <a:t>를 만든다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r>
              <a:rPr lang="en-US" altLang="ko-KR" sz="1800" dirty="0"/>
              <a:t> </a:t>
            </a:r>
            <a:endParaRPr lang="ko-KR" altLang="en-US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646" y="1815970"/>
            <a:ext cx="71437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7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23739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178776" y="783431"/>
            <a:ext cx="10591802" cy="46668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모드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차단 모드</a:t>
            </a:r>
            <a:r>
              <a:rPr lang="en-US" altLang="ko-KR" sz="1800" b="1" dirty="0"/>
              <a:t>, DMA </a:t>
            </a:r>
            <a:r>
              <a:rPr lang="ko-KR" altLang="en-US" sz="1800" b="1" dirty="0"/>
              <a:t>모드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인터럽트 모드</a:t>
            </a:r>
          </a:p>
          <a:p>
            <a:pPr marL="342900" indent="-342900" algn="l">
              <a:lnSpc>
                <a:spcPct val="170000"/>
              </a:lnSpc>
              <a:buAutoNum type="arabicPeriod"/>
            </a:pPr>
            <a:r>
              <a:rPr lang="ko-KR" altLang="en-US" sz="1800" b="1" dirty="0"/>
              <a:t>차단 모드</a:t>
            </a:r>
            <a:r>
              <a:rPr lang="en-US" altLang="ko-KR" sz="1800" b="1" dirty="0"/>
              <a:t>: </a:t>
            </a:r>
            <a:r>
              <a:rPr lang="ko-KR" altLang="en-US" sz="1800" dirty="0"/>
              <a:t>통신은 </a:t>
            </a:r>
            <a:r>
              <a:rPr lang="ko-KR" altLang="en-US" sz="1800" dirty="0" err="1"/>
              <a:t>폴링</a:t>
            </a:r>
            <a:r>
              <a:rPr lang="ko-KR" altLang="en-US" sz="1800" dirty="0"/>
              <a:t> 모드에서 수행되며 모든 데이터 처리의 상태는 전송이 완료된 후 동일한 함수에 의해 반환된다</a:t>
            </a:r>
            <a:r>
              <a:rPr lang="en-US" altLang="ko-KR" sz="1800" dirty="0"/>
              <a:t>.</a:t>
            </a:r>
          </a:p>
          <a:p>
            <a:pPr marL="342900" indent="-342900" algn="l">
              <a:lnSpc>
                <a:spcPct val="170000"/>
              </a:lnSpc>
              <a:buAutoNum type="arabicPeriod"/>
            </a:pPr>
            <a:r>
              <a:rPr lang="ko-KR" altLang="en-US" sz="1800" b="1" dirty="0" err="1"/>
              <a:t>비차단</a:t>
            </a:r>
            <a:r>
              <a:rPr lang="ko-KR" altLang="en-US" sz="1800" b="1" dirty="0"/>
              <a:t> 모드</a:t>
            </a:r>
            <a:endParaRPr lang="en-US" altLang="ko-KR" sz="1800" b="1" dirty="0"/>
          </a:p>
          <a:p>
            <a:pPr algn="l">
              <a:lnSpc>
                <a:spcPct val="170000"/>
              </a:lnSpc>
            </a:pPr>
            <a:r>
              <a:rPr lang="en-US" altLang="ko-KR" sz="1800" b="1" dirty="0"/>
              <a:t>	-&gt; DMA </a:t>
            </a:r>
            <a:r>
              <a:rPr lang="ko-KR" altLang="en-US" sz="1800" b="1" dirty="0"/>
              <a:t>모드</a:t>
            </a:r>
            <a:r>
              <a:rPr lang="en-US" altLang="ko-KR" sz="1800" b="1" dirty="0"/>
              <a:t>: </a:t>
            </a:r>
            <a:r>
              <a:rPr lang="ko-KR" altLang="en-US" sz="1800" dirty="0"/>
              <a:t>통신은 </a:t>
            </a:r>
            <a:r>
              <a:rPr lang="en-US" altLang="ko-KR" sz="1800" dirty="0"/>
              <a:t>DMA</a:t>
            </a:r>
            <a:r>
              <a:rPr lang="ko-KR" altLang="en-US" sz="1800" dirty="0"/>
              <a:t>를 사용하여 수행되며</a:t>
            </a:r>
            <a:r>
              <a:rPr lang="en-US" altLang="ko-KR" sz="1800" dirty="0"/>
              <a:t> </a:t>
            </a:r>
            <a:r>
              <a:rPr lang="ko-KR" altLang="en-US" sz="1800" dirty="0"/>
              <a:t>이러한 기능은 전송 시작 ​​상태를 반환한다</a:t>
            </a:r>
            <a:r>
              <a:rPr lang="en-US" altLang="ko-KR" sz="1800" dirty="0"/>
              <a:t>. 		        </a:t>
            </a:r>
            <a:r>
              <a:rPr lang="ko-KR" altLang="en-US" sz="1800" dirty="0"/>
              <a:t>데이터 처리의 끝은 </a:t>
            </a:r>
            <a:r>
              <a:rPr lang="en-US" altLang="ko-KR" sz="1800" dirty="0"/>
              <a:t>DMA IRQ</a:t>
            </a:r>
            <a:r>
              <a:rPr lang="ko-KR" altLang="en-US" sz="1800" dirty="0"/>
              <a:t>를 통해 표시된다</a:t>
            </a:r>
            <a:r>
              <a:rPr lang="en-US" altLang="ko-KR" sz="1800" dirty="0"/>
              <a:t>.</a:t>
            </a:r>
            <a:r>
              <a:rPr lang="en-US" altLang="ko-KR" sz="1800" b="1" dirty="0"/>
              <a:t>	</a:t>
            </a:r>
          </a:p>
          <a:p>
            <a:pPr algn="l">
              <a:lnSpc>
                <a:spcPct val="170000"/>
              </a:lnSpc>
            </a:pPr>
            <a:r>
              <a:rPr lang="en-US" altLang="ko-KR" sz="1800" b="1" dirty="0"/>
              <a:t>	-&gt; </a:t>
            </a:r>
            <a:r>
              <a:rPr lang="ko-KR" altLang="en-US" sz="1800" b="1" dirty="0"/>
              <a:t>인터럽트 모드</a:t>
            </a:r>
            <a:r>
              <a:rPr lang="en-US" altLang="ko-KR" sz="1800" b="1" dirty="0"/>
              <a:t>: </a:t>
            </a:r>
            <a:r>
              <a:rPr lang="ko-KR" altLang="en-US" sz="1800" dirty="0"/>
              <a:t>통신은 인터럽트를 사용하여 수행되며</a:t>
            </a:r>
            <a:r>
              <a:rPr lang="en-US" altLang="ko-KR" sz="1800" dirty="0"/>
              <a:t> </a:t>
            </a:r>
            <a:r>
              <a:rPr lang="ko-KR" altLang="en-US" sz="1800" dirty="0"/>
              <a:t>이러한 기능은 전송 시작 ​​상태를 </a:t>
            </a:r>
            <a:r>
              <a:rPr lang="en-US" altLang="ko-KR" sz="1800" dirty="0"/>
              <a:t>		             </a:t>
            </a:r>
            <a:r>
              <a:rPr lang="ko-KR" altLang="en-US" sz="1800" dirty="0"/>
              <a:t>반환한다</a:t>
            </a:r>
            <a:r>
              <a:rPr lang="en-US" altLang="ko-KR" sz="1800" dirty="0"/>
              <a:t>. </a:t>
            </a:r>
            <a:r>
              <a:rPr lang="ko-KR" altLang="en-US" sz="1800" dirty="0"/>
              <a:t>데이터 처리의 끝은 전용 </a:t>
            </a:r>
            <a:r>
              <a:rPr lang="en-US" altLang="ko-KR" sz="1800" dirty="0"/>
              <a:t>I2C IRQ</a:t>
            </a:r>
            <a:r>
              <a:rPr lang="ko-KR" altLang="en-US" sz="1800" dirty="0"/>
              <a:t>를 통해 표시된다</a:t>
            </a:r>
            <a:r>
              <a:rPr lang="en-US" altLang="ko-KR" sz="1800" dirty="0"/>
              <a:t>.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51457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23739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300044" y="828309"/>
            <a:ext cx="1192825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설정 방법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0" y="1582616"/>
            <a:ext cx="10969871" cy="486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19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184638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300044" y="828309"/>
            <a:ext cx="1192825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설정 방법</a:t>
            </a:r>
            <a:endParaRPr lang="en-US" altLang="ko-KR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6239"/>
            <a:ext cx="5676900" cy="2365131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6485789" y="1573824"/>
            <a:ext cx="5207979" cy="23475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ko-KR" sz="1800" b="1" dirty="0"/>
              <a:t>Standard mode: </a:t>
            </a:r>
            <a:r>
              <a:rPr lang="ko-KR" altLang="en-US" sz="1800" b="1" dirty="0"/>
              <a:t>최대 </a:t>
            </a:r>
            <a:r>
              <a:rPr lang="en-US" altLang="ko-KR" sz="1800" b="1" dirty="0"/>
              <a:t>100kbit/s</a:t>
            </a:r>
            <a:r>
              <a:rPr lang="ko-KR" altLang="en-US" sz="1800" b="1" dirty="0"/>
              <a:t>의 비트 전송률</a:t>
            </a:r>
            <a:r>
              <a:rPr lang="en-US" altLang="ko-KR" sz="1800" b="1" dirty="0"/>
              <a:t> </a:t>
            </a:r>
          </a:p>
          <a:p>
            <a:pPr algn="l">
              <a:lnSpc>
                <a:spcPct val="170000"/>
              </a:lnSpc>
            </a:pPr>
            <a:r>
              <a:rPr lang="en-US" altLang="ko-KR" sz="1800" b="1" dirty="0"/>
              <a:t>Fast-mode: </a:t>
            </a:r>
            <a:r>
              <a:rPr lang="ko-KR" altLang="en-US" sz="1800" b="1" dirty="0"/>
              <a:t>최대 </a:t>
            </a:r>
            <a:r>
              <a:rPr lang="en-US" altLang="ko-KR" sz="1800" b="1" dirty="0"/>
              <a:t>400kbit/s</a:t>
            </a:r>
            <a:r>
              <a:rPr lang="ko-KR" altLang="en-US" sz="1800" b="1" dirty="0"/>
              <a:t>의 비트 전송률</a:t>
            </a:r>
            <a:endParaRPr lang="en-US" altLang="ko-KR" sz="1800" b="1" dirty="0"/>
          </a:p>
          <a:p>
            <a:pPr algn="l">
              <a:lnSpc>
                <a:spcPct val="170000"/>
              </a:lnSpc>
            </a:pPr>
            <a:r>
              <a:rPr lang="en-US" altLang="ko-KR" sz="1800" b="1" dirty="0"/>
              <a:t>Fast-mode plus: </a:t>
            </a:r>
            <a:r>
              <a:rPr lang="ko-KR" altLang="en-US" sz="1800" b="1" dirty="0"/>
              <a:t>최대 </a:t>
            </a:r>
            <a:r>
              <a:rPr lang="en-US" altLang="ko-KR" sz="1800" b="1" dirty="0"/>
              <a:t>1Mbit/s</a:t>
            </a:r>
            <a:r>
              <a:rPr lang="ko-KR" altLang="en-US" sz="1800" b="1" dirty="0"/>
              <a:t>의 비트 전송률</a:t>
            </a:r>
            <a:endParaRPr lang="en-US" altLang="ko-KR" sz="1800" b="1" dirty="0"/>
          </a:p>
          <a:p>
            <a:pPr algn="l">
              <a:lnSpc>
                <a:spcPct val="170000"/>
              </a:lnSpc>
            </a:pPr>
            <a:r>
              <a:rPr lang="en-US" altLang="ko-KR" sz="1800" b="1" dirty="0"/>
              <a:t>(STM32F411</a:t>
            </a:r>
            <a:r>
              <a:rPr lang="ko-KR" altLang="en-US" sz="1800" b="1" dirty="0"/>
              <a:t>보드 기준 </a:t>
            </a:r>
            <a:r>
              <a:rPr lang="en-US" altLang="ko-KR" sz="1800" b="1" dirty="0"/>
              <a:t>Fast-mode</a:t>
            </a:r>
            <a:r>
              <a:rPr lang="ko-KR" altLang="en-US" sz="1800" b="1" dirty="0"/>
              <a:t>와 </a:t>
            </a:r>
            <a:r>
              <a:rPr lang="en-US" altLang="ko-KR" sz="1800" b="1" dirty="0"/>
              <a:t>standard mode</a:t>
            </a:r>
            <a:r>
              <a:rPr lang="ko-KR" altLang="en-US" sz="1800" b="1" dirty="0"/>
              <a:t>만 선택 가능하다</a:t>
            </a:r>
            <a:r>
              <a:rPr lang="en-US" altLang="ko-KR" sz="1800" b="1" dirty="0"/>
              <a:t>)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148138"/>
            <a:ext cx="5676900" cy="2226285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6485788" y="4605338"/>
            <a:ext cx="5207979" cy="9495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ko-KR" sz="1800" b="1" dirty="0"/>
              <a:t>SDA -&gt; PB7</a:t>
            </a:r>
          </a:p>
          <a:p>
            <a:pPr>
              <a:lnSpc>
                <a:spcPct val="170000"/>
              </a:lnSpc>
            </a:pPr>
            <a:r>
              <a:rPr lang="en-US" altLang="ko-KR" sz="1800" b="1" dirty="0"/>
              <a:t>SCL -&gt; PB6</a:t>
            </a:r>
          </a:p>
        </p:txBody>
      </p:sp>
    </p:spTree>
    <p:extLst>
      <p:ext uri="{BB962C8B-B14F-4D97-AF65-F5344CB8AC3E}">
        <p14:creationId xmlns:p14="http://schemas.microsoft.com/office/powerpoint/2010/main" val="178518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23739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3300044" y="828309"/>
            <a:ext cx="1192825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설정 방법</a:t>
            </a:r>
            <a:endParaRPr lang="en-US" altLang="ko-KR" sz="1800" b="1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153505" y="5427418"/>
            <a:ext cx="5207979" cy="6066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/>
              <a:t>GPIO </a:t>
            </a:r>
            <a:r>
              <a:rPr lang="ko-KR" altLang="en-US" sz="1800" dirty="0" err="1"/>
              <a:t>풀업</a:t>
            </a:r>
            <a:r>
              <a:rPr lang="en-US" altLang="ko-KR" sz="1800" dirty="0"/>
              <a:t>/</a:t>
            </a:r>
            <a:r>
              <a:rPr lang="ko-KR" altLang="en-US" sz="1800" dirty="0" err="1"/>
              <a:t>풀다운을</a:t>
            </a:r>
            <a:r>
              <a:rPr lang="ko-KR" altLang="en-US" sz="1800" dirty="0"/>
              <a:t> </a:t>
            </a:r>
            <a:r>
              <a:rPr lang="ko-KR" altLang="en-US" sz="1800" b="1" dirty="0" err="1"/>
              <a:t>풀업</a:t>
            </a:r>
            <a:r>
              <a:rPr lang="ko-KR" altLang="en-US" sz="1800" b="1" dirty="0"/>
              <a:t> 으로 설정</a:t>
            </a:r>
            <a:endParaRPr lang="ko-KR" altLang="en-US" sz="1800" dirty="0"/>
          </a:p>
          <a:p>
            <a:r>
              <a:rPr lang="ko-KR" altLang="en-US" sz="1800" dirty="0"/>
              <a:t>최대 출력 속도를 </a:t>
            </a:r>
            <a:r>
              <a:rPr lang="en-US" altLang="ko-KR" sz="1800" b="1" dirty="0"/>
              <a:t>very high</a:t>
            </a:r>
            <a:r>
              <a:rPr lang="ko-KR" altLang="en-US" sz="1800" b="1" dirty="0"/>
              <a:t>로 설정 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15" y="1688123"/>
            <a:ext cx="11314237" cy="16793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15" y="3554657"/>
            <a:ext cx="11314235" cy="168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3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097C5-E252-DA5A-BC99-65A64201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6396"/>
          </a:xfrm>
        </p:spPr>
        <p:txBody>
          <a:bodyPr/>
          <a:lstStyle/>
          <a:p>
            <a:r>
              <a:rPr lang="en-US" altLang="ko-KR" dirty="0"/>
              <a:t>1.31 </a:t>
            </a:r>
            <a:r>
              <a:rPr lang="ko-KR" altLang="en-US" dirty="0"/>
              <a:t>미팅 내용정리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624E7B-410D-6AF2-7FC5-E53CB95CD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25" y="1417228"/>
            <a:ext cx="3664722" cy="47645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8CA5D4-A369-853D-A77E-12A79891A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27" y="292994"/>
            <a:ext cx="5054121" cy="3336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416A41-D74F-7D29-0E07-EE94A6B9F635}"/>
              </a:ext>
            </a:extLst>
          </p:cNvPr>
          <p:cNvSpPr txBox="1"/>
          <p:nvPr/>
        </p:nvSpPr>
        <p:spPr>
          <a:xfrm>
            <a:off x="4590047" y="3752913"/>
            <a:ext cx="6148137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지금까지 진행하던 </a:t>
            </a:r>
            <a:r>
              <a:rPr lang="en-US" altLang="ko-KR" dirty="0"/>
              <a:t>4cell BMS </a:t>
            </a:r>
            <a:r>
              <a:rPr lang="ko-KR" altLang="en-US" dirty="0"/>
              <a:t>회로를 </a:t>
            </a:r>
            <a:r>
              <a:rPr lang="en-US" altLang="ko-KR" dirty="0"/>
              <a:t>MCU</a:t>
            </a:r>
            <a:r>
              <a:rPr lang="ko-KR" altLang="en-US" dirty="0"/>
              <a:t>를 이용하여 대체하기 위해서 위와 같이 </a:t>
            </a:r>
            <a:r>
              <a:rPr lang="en-US" altLang="ko-KR" b="1" dirty="0"/>
              <a:t>IC</a:t>
            </a:r>
            <a:r>
              <a:rPr lang="ko-KR" altLang="en-US" b="1" dirty="0"/>
              <a:t>칩을 제거하고 그 부분을 </a:t>
            </a:r>
            <a:r>
              <a:rPr lang="en-US" altLang="ko-KR" b="1" dirty="0"/>
              <a:t>MCU</a:t>
            </a:r>
            <a:r>
              <a:rPr lang="ko-KR" altLang="en-US" b="1" dirty="0"/>
              <a:t>을 사용한 회로</a:t>
            </a:r>
            <a:r>
              <a:rPr lang="ko-KR" altLang="en-US" dirty="0"/>
              <a:t>를 구성하였음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9867B-A4EB-C3A5-264D-B18CBA986057}"/>
              </a:ext>
            </a:extLst>
          </p:cNvPr>
          <p:cNvSpPr txBox="1"/>
          <p:nvPr/>
        </p:nvSpPr>
        <p:spPr>
          <a:xfrm>
            <a:off x="4590047" y="5161653"/>
            <a:ext cx="61661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트랜지스터를 작동시키기 위한 </a:t>
            </a:r>
            <a:r>
              <a:rPr lang="ko-KR" altLang="en-US" b="1" dirty="0"/>
              <a:t>전압 조건을 만족</a:t>
            </a:r>
            <a:r>
              <a:rPr lang="ko-KR" altLang="en-US" dirty="0"/>
              <a:t>시키기 위해서는 새로운 소자를 사용해야 하는 </a:t>
            </a:r>
            <a:r>
              <a:rPr lang="ko-KR" altLang="en-US" b="1" dirty="0"/>
              <a:t>문제점 발생</a:t>
            </a:r>
          </a:p>
        </p:txBody>
      </p:sp>
    </p:spTree>
    <p:extLst>
      <p:ext uri="{BB962C8B-B14F-4D97-AF65-F5344CB8AC3E}">
        <p14:creationId xmlns:p14="http://schemas.microsoft.com/office/powerpoint/2010/main" val="1558592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237392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71850" y="3849748"/>
            <a:ext cx="4050325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설정 방법 </a:t>
            </a:r>
            <a:r>
              <a:rPr lang="en-US" altLang="ko-KR" sz="1800" b="1" dirty="0"/>
              <a:t>2. DMA</a:t>
            </a:r>
            <a:r>
              <a:rPr lang="ko-KR" altLang="en-US" sz="1800" b="1" dirty="0"/>
              <a:t> 모드의 경우 </a:t>
            </a:r>
            <a:endParaRPr lang="en-US" altLang="ko-KR" sz="18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6" y="1963798"/>
            <a:ext cx="6890239" cy="1635369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7315197" y="4756638"/>
            <a:ext cx="4050325" cy="14364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ko-KR" sz="1800" b="1" dirty="0"/>
              <a:t>DMA </a:t>
            </a:r>
            <a:r>
              <a:rPr lang="ko-KR" altLang="en-US" sz="1800" b="1" dirty="0"/>
              <a:t>설정 탭에서</a:t>
            </a:r>
            <a:endParaRPr lang="en-US" altLang="ko-KR" sz="1800" b="1" dirty="0"/>
          </a:p>
          <a:p>
            <a:pPr algn="l">
              <a:lnSpc>
                <a:spcPct val="170000"/>
              </a:lnSpc>
            </a:pPr>
            <a:r>
              <a:rPr lang="ko-KR" altLang="en-US" sz="1800" b="1" dirty="0" err="1"/>
              <a:t>슬레이브에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I2C1_RX </a:t>
            </a:r>
            <a:r>
              <a:rPr lang="ko-KR" altLang="en-US" sz="1800" b="1" dirty="0"/>
              <a:t>추가</a:t>
            </a:r>
            <a:endParaRPr lang="en-US" altLang="ko-KR" sz="1800" b="1" dirty="0"/>
          </a:p>
          <a:p>
            <a:pPr algn="l">
              <a:lnSpc>
                <a:spcPct val="170000"/>
              </a:lnSpc>
            </a:pPr>
            <a:r>
              <a:rPr lang="ko-KR" altLang="en-US" sz="1800" b="1" dirty="0"/>
              <a:t>마스터에 </a:t>
            </a:r>
            <a:r>
              <a:rPr lang="en-US" altLang="ko-KR" sz="1800" b="1" dirty="0"/>
              <a:t>I2C1_TX </a:t>
            </a:r>
            <a:r>
              <a:rPr lang="ko-KR" altLang="en-US" sz="1800" b="1" dirty="0"/>
              <a:t>추가 </a:t>
            </a:r>
            <a:endParaRPr lang="en-US" altLang="ko-KR" sz="1800" b="1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71851" y="1491578"/>
            <a:ext cx="4050325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설정 방법 </a:t>
            </a:r>
            <a:r>
              <a:rPr lang="en-US" altLang="ko-KR" sz="1800" b="1" dirty="0"/>
              <a:t>1. </a:t>
            </a:r>
            <a:r>
              <a:rPr lang="ko-KR" altLang="en-US" sz="1800" b="1" dirty="0"/>
              <a:t>인터럽트 모드의 경우 </a:t>
            </a:r>
            <a:endParaRPr lang="en-US" altLang="ko-KR" sz="1800" b="1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315197" y="2351577"/>
            <a:ext cx="4050325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en-US" altLang="ko-KR" sz="1800" b="1" dirty="0"/>
              <a:t>NVIC </a:t>
            </a:r>
            <a:r>
              <a:rPr lang="ko-KR" altLang="en-US" sz="1800" b="1" dirty="0"/>
              <a:t>설정 탭에서 인터럽트 활성화 </a:t>
            </a:r>
            <a:endParaRPr lang="en-US" altLang="ko-KR" sz="18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6" y="4350909"/>
            <a:ext cx="6890239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0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 txBox="1">
            <a:spLocks/>
          </p:cNvSpPr>
          <p:nvPr/>
        </p:nvSpPr>
        <p:spPr>
          <a:xfrm>
            <a:off x="178776" y="184638"/>
            <a:ext cx="9144000" cy="10920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b="1" dirty="0"/>
              <a:t>I2C </a:t>
            </a:r>
            <a:r>
              <a:rPr lang="ko-KR" altLang="en-US" b="1" dirty="0"/>
              <a:t>통신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471850" y="3849748"/>
            <a:ext cx="4050325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설정 방법 </a:t>
            </a:r>
            <a:r>
              <a:rPr lang="en-US" altLang="ko-KR" sz="1800" b="1" dirty="0"/>
              <a:t>2. </a:t>
            </a:r>
            <a:r>
              <a:rPr lang="ko-KR" altLang="en-US" sz="1800" b="1" dirty="0" err="1"/>
              <a:t>슬레이브</a:t>
            </a:r>
            <a:r>
              <a:rPr lang="ko-KR" altLang="en-US" sz="1800" b="1" dirty="0"/>
              <a:t> 보드 코드 </a:t>
            </a:r>
            <a:endParaRPr lang="en-US" altLang="ko-KR" sz="1800" b="1" dirty="0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471849" y="1313167"/>
            <a:ext cx="4050325" cy="5011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70000"/>
              </a:lnSpc>
            </a:pPr>
            <a:r>
              <a:rPr lang="ko-KR" altLang="en-US" sz="1800" b="1" dirty="0"/>
              <a:t>설정 방법 </a:t>
            </a:r>
            <a:r>
              <a:rPr lang="en-US" altLang="ko-KR" sz="1800" b="1" dirty="0"/>
              <a:t>1. </a:t>
            </a:r>
            <a:r>
              <a:rPr lang="ko-KR" altLang="en-US" sz="1800" b="1" dirty="0"/>
              <a:t>마스터 보드 코드</a:t>
            </a:r>
            <a:endParaRPr lang="en-US" altLang="ko-KR" sz="1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2" y="2378320"/>
            <a:ext cx="11029953" cy="14432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32" y="1840708"/>
            <a:ext cx="10975736" cy="590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32" y="4385532"/>
            <a:ext cx="10975736" cy="552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64" y="5051181"/>
            <a:ext cx="11102121" cy="134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9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147AF-631F-8636-5826-128F609E3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9616A-C541-3CCE-ECF3-515CCF50B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6396"/>
          </a:xfrm>
        </p:spPr>
        <p:txBody>
          <a:bodyPr/>
          <a:lstStyle/>
          <a:p>
            <a:r>
              <a:rPr lang="en-US" altLang="ko-KR" dirty="0"/>
              <a:t>1.31 </a:t>
            </a:r>
            <a:r>
              <a:rPr lang="ko-KR" altLang="en-US" dirty="0"/>
              <a:t>미팅 내용정리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145948-2796-4411-F36B-7BDE8A7D57B7}"/>
              </a:ext>
            </a:extLst>
          </p:cNvPr>
          <p:cNvSpPr txBox="1"/>
          <p:nvPr/>
        </p:nvSpPr>
        <p:spPr>
          <a:xfrm>
            <a:off x="751974" y="1341522"/>
            <a:ext cx="621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문제점을 해결하기 위해서 </a:t>
            </a:r>
            <a:r>
              <a:rPr lang="ko-KR" altLang="en-US" b="1" dirty="0"/>
              <a:t>새로운 </a:t>
            </a:r>
            <a:r>
              <a:rPr lang="en-US" altLang="ko-KR" b="1" dirty="0"/>
              <a:t>IC</a:t>
            </a:r>
            <a:r>
              <a:rPr lang="ko-KR" altLang="en-US" b="1" dirty="0"/>
              <a:t>칩을 이용</a:t>
            </a:r>
            <a:r>
              <a:rPr lang="ko-KR" altLang="en-US" dirty="0"/>
              <a:t>하기로 결정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52E08FE-2376-09E8-4F18-E5764BE2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16" y="2177716"/>
            <a:ext cx="3892216" cy="34950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9CD5CA-8773-E25E-9DEC-F35C0635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74" y="2547048"/>
            <a:ext cx="5477667" cy="24572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0321EF-E957-036B-ED25-7ABC4C2B4CC8}"/>
              </a:ext>
            </a:extLst>
          </p:cNvPr>
          <p:cNvSpPr txBox="1"/>
          <p:nvPr/>
        </p:nvSpPr>
        <p:spPr>
          <a:xfrm>
            <a:off x="751974" y="2062138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•BQ769x0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D3AC4-8024-A512-E6F2-6C27E1FD8506}"/>
              </a:ext>
            </a:extLst>
          </p:cNvPr>
          <p:cNvSpPr txBox="1"/>
          <p:nvPr/>
        </p:nvSpPr>
        <p:spPr>
          <a:xfrm>
            <a:off x="7130716" y="1692806"/>
            <a:ext cx="4223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• </a:t>
            </a:r>
            <a:r>
              <a:rPr lang="en-US" altLang="ko-KR" b="1" dirty="0"/>
              <a:t>BQ76942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EEBD3B-2F15-0D41-E355-36A30A8178FE}"/>
              </a:ext>
            </a:extLst>
          </p:cNvPr>
          <p:cNvSpPr txBox="1"/>
          <p:nvPr/>
        </p:nvSpPr>
        <p:spPr>
          <a:xfrm>
            <a:off x="751974" y="5227721"/>
            <a:ext cx="5869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IC</a:t>
            </a:r>
            <a:r>
              <a:rPr lang="ko-KR" altLang="en-US" dirty="0"/>
              <a:t>칩 중에서 </a:t>
            </a:r>
            <a:r>
              <a:rPr lang="en-US" altLang="ko-KR" b="1" dirty="0"/>
              <a:t>BQ76942 </a:t>
            </a:r>
            <a:r>
              <a:rPr lang="ko-KR" altLang="en-US" b="1" dirty="0"/>
              <a:t>이용</a:t>
            </a:r>
            <a:r>
              <a:rPr lang="ko-KR" altLang="en-US" dirty="0"/>
              <a:t>하기로 결정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E97108-A95C-6E6E-4EEE-87B9D6B79AA9}"/>
              </a:ext>
            </a:extLst>
          </p:cNvPr>
          <p:cNvSpPr txBox="1"/>
          <p:nvPr/>
        </p:nvSpPr>
        <p:spPr>
          <a:xfrm>
            <a:off x="751974" y="5672767"/>
            <a:ext cx="9027695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셀의 개수도 많고</a:t>
            </a:r>
            <a:r>
              <a:rPr lang="en-US" altLang="ko-KR" dirty="0"/>
              <a:t> </a:t>
            </a:r>
            <a:r>
              <a:rPr lang="ko-KR" altLang="en-US" dirty="0"/>
              <a:t>통신 기능도 있어서 나중에 기능을 확장할 때 더 용이할 것으로 예상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96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D1DD2-A15A-994F-7FE3-3630F16C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4759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DE6D1E-3241-C24B-C487-8BBD81AF1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95023"/>
            <a:ext cx="10515600" cy="22679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BQ76942</a:t>
            </a:r>
            <a:r>
              <a:rPr lang="ko-KR" altLang="en-US" dirty="0"/>
              <a:t>를 이용한 회로 </a:t>
            </a:r>
            <a:r>
              <a:rPr lang="en-US" altLang="ko-KR" dirty="0"/>
              <a:t>(Altium</a:t>
            </a:r>
            <a:r>
              <a:rPr lang="ko-KR" altLang="en-US" dirty="0"/>
              <a:t> </a:t>
            </a:r>
            <a:r>
              <a:rPr lang="en-US" altLang="ko-KR" dirty="0"/>
              <a:t>schematic)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BQ76942</a:t>
            </a:r>
            <a:r>
              <a:rPr lang="ko-KR" altLang="en-US" dirty="0"/>
              <a:t> 주변 회로에 사용하는 소자 선정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I2C </a:t>
            </a:r>
            <a:r>
              <a:rPr lang="ko-KR" altLang="en-US" dirty="0"/>
              <a:t>통신</a:t>
            </a:r>
          </a:p>
        </p:txBody>
      </p:sp>
    </p:spTree>
    <p:extLst>
      <p:ext uri="{BB962C8B-B14F-4D97-AF65-F5344CB8AC3E}">
        <p14:creationId xmlns:p14="http://schemas.microsoft.com/office/powerpoint/2010/main" val="2479964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761778-F0F1-208D-5471-A0BDB87EE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349"/>
          </a:xfrm>
        </p:spPr>
        <p:txBody>
          <a:bodyPr/>
          <a:lstStyle/>
          <a:p>
            <a:r>
              <a:rPr lang="en-US" altLang="ko-KR" dirty="0"/>
              <a:t>BQ76942 </a:t>
            </a:r>
            <a:r>
              <a:rPr lang="ko-KR" altLang="en-US" dirty="0"/>
              <a:t>주요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746C50-738E-B963-CE10-E6A7120B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4432"/>
            <a:ext cx="2642197" cy="5238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3BD64-CA65-37F9-7752-37536E07653F}"/>
              </a:ext>
            </a:extLst>
          </p:cNvPr>
          <p:cNvSpPr txBox="1"/>
          <p:nvPr/>
        </p:nvSpPr>
        <p:spPr>
          <a:xfrm>
            <a:off x="4239731" y="1349890"/>
            <a:ext cx="674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배터리 모니터링을 </a:t>
            </a:r>
            <a:r>
              <a:rPr lang="en-US" altLang="ko-KR" b="1" dirty="0"/>
              <a:t>3</a:t>
            </a:r>
            <a:r>
              <a:rPr lang="ko-KR" altLang="en-US" b="1" dirty="0"/>
              <a:t>개에서</a:t>
            </a:r>
            <a:r>
              <a:rPr lang="en-US" altLang="ko-KR" b="1" dirty="0"/>
              <a:t> 10</a:t>
            </a:r>
            <a:r>
              <a:rPr lang="ko-KR" altLang="en-US" b="1" dirty="0"/>
              <a:t>개</a:t>
            </a:r>
            <a:r>
              <a:rPr lang="ko-KR" altLang="en-US" dirty="0"/>
              <a:t>까지 지원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AB164-683B-3D66-F3D5-A87EB494CFB2}"/>
              </a:ext>
            </a:extLst>
          </p:cNvPr>
          <p:cNvSpPr txBox="1"/>
          <p:nvPr/>
        </p:nvSpPr>
        <p:spPr>
          <a:xfrm>
            <a:off x="4239731" y="1865545"/>
            <a:ext cx="674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전압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전류 보호 및 내부 진단 기능 포함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79D2B-8139-3A63-00B3-E79D96B3F3FF}"/>
              </a:ext>
            </a:extLst>
          </p:cNvPr>
          <p:cNvSpPr txBox="1"/>
          <p:nvPr/>
        </p:nvSpPr>
        <p:spPr>
          <a:xfrm>
            <a:off x="4239731" y="2381200"/>
            <a:ext cx="674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r>
              <a:rPr lang="ko-KR" altLang="en-US" b="1" dirty="0"/>
              <a:t>개의 독립 </a:t>
            </a:r>
            <a:r>
              <a:rPr lang="en-US" altLang="ko-KR" b="1" dirty="0"/>
              <a:t>ADC </a:t>
            </a:r>
            <a:r>
              <a:rPr lang="en-US" altLang="ko-KR" dirty="0"/>
              <a:t>– </a:t>
            </a:r>
            <a:r>
              <a:rPr lang="ko-KR" altLang="en-US" dirty="0"/>
              <a:t>전압 및 전류 동시 샘플링 지원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D193FA-C6B3-6DF4-759C-0DFE691CB149}"/>
              </a:ext>
            </a:extLst>
          </p:cNvPr>
          <p:cNvSpPr txBox="1"/>
          <p:nvPr/>
        </p:nvSpPr>
        <p:spPr>
          <a:xfrm>
            <a:off x="4239731" y="2896855"/>
            <a:ext cx="674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I2C </a:t>
            </a:r>
            <a:r>
              <a:rPr lang="ko-KR" altLang="en-US" b="1" dirty="0"/>
              <a:t>통신 </a:t>
            </a:r>
            <a:r>
              <a:rPr lang="ko-KR" altLang="en-US" dirty="0"/>
              <a:t>인터페이스 지원</a:t>
            </a:r>
            <a:r>
              <a:rPr lang="en-US" altLang="ko-KR" dirty="0"/>
              <a:t>(400kHz), SPI, HDQ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6A2BA10-0264-FF1B-25E3-E792A7D9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452" y="4142000"/>
            <a:ext cx="4336818" cy="1983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E0A510-3032-E907-9F7A-EDC89706D6F7}"/>
              </a:ext>
            </a:extLst>
          </p:cNvPr>
          <p:cNvSpPr txBox="1"/>
          <p:nvPr/>
        </p:nvSpPr>
        <p:spPr>
          <a:xfrm>
            <a:off x="4239731" y="3407138"/>
            <a:ext cx="674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듀얼 </a:t>
            </a:r>
            <a:r>
              <a:rPr lang="en-US" altLang="ko-KR" b="1" dirty="0"/>
              <a:t>LDO</a:t>
            </a:r>
            <a:r>
              <a:rPr lang="ko-KR" altLang="en-US" dirty="0"/>
              <a:t>가 있어서 외부 시스템과 연결가능</a:t>
            </a:r>
            <a:r>
              <a:rPr lang="en-US" altLang="ko-KR" dirty="0"/>
              <a:t>(MCU, </a:t>
            </a:r>
            <a:r>
              <a:rPr lang="ko-KR" altLang="en-US" dirty="0"/>
              <a:t>통신</a:t>
            </a:r>
            <a:r>
              <a:rPr lang="en-US" altLang="ko-KR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292368-E8EF-5276-0DE9-48FB34A4862C}"/>
              </a:ext>
            </a:extLst>
          </p:cNvPr>
          <p:cNvSpPr/>
          <p:nvPr/>
        </p:nvSpPr>
        <p:spPr>
          <a:xfrm>
            <a:off x="4090737" y="5159189"/>
            <a:ext cx="2899611" cy="328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E671F8-2809-F3AB-CFF5-8B2314D7EEC4}"/>
              </a:ext>
            </a:extLst>
          </p:cNvPr>
          <p:cNvSpPr txBox="1"/>
          <p:nvPr/>
        </p:nvSpPr>
        <p:spPr>
          <a:xfrm>
            <a:off x="8427555" y="4789857"/>
            <a:ext cx="311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우리의 이용목적과 맞음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E8DF64C-D2E4-AA18-A37F-75869F7BA46F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6990348" y="4974523"/>
            <a:ext cx="1437207" cy="348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DB9EDD1-93E1-5340-EF03-2EF938F778A0}"/>
              </a:ext>
            </a:extLst>
          </p:cNvPr>
          <p:cNvCxnSpPr>
            <a:cxnSpLocks/>
          </p:cNvCxnSpPr>
          <p:nvPr/>
        </p:nvCxnSpPr>
        <p:spPr>
          <a:xfrm flipV="1">
            <a:off x="3196390" y="1883468"/>
            <a:ext cx="972552" cy="3256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61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DC6BB-4858-B11D-5A00-3293982F3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370C2-799A-DCB7-851D-3E6A1BAC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349"/>
          </a:xfrm>
        </p:spPr>
        <p:txBody>
          <a:bodyPr/>
          <a:lstStyle/>
          <a:p>
            <a:r>
              <a:rPr lang="en-US" altLang="ko-KR" dirty="0"/>
              <a:t>BQ76942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43F89D-8A28-CC94-94A6-21C12C35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95" y="1483386"/>
            <a:ext cx="4686541" cy="469289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07CC1CE-7BFD-5E4E-7F76-3011BF9E6513}"/>
              </a:ext>
            </a:extLst>
          </p:cNvPr>
          <p:cNvCxnSpPr>
            <a:cxnSpLocks/>
          </p:cNvCxnSpPr>
          <p:nvPr/>
        </p:nvCxnSpPr>
        <p:spPr>
          <a:xfrm>
            <a:off x="3495174" y="1588169"/>
            <a:ext cx="1251284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D677391-D91A-78BE-FB02-7AE7AF940F7E}"/>
              </a:ext>
            </a:extLst>
          </p:cNvPr>
          <p:cNvCxnSpPr>
            <a:cxnSpLocks/>
          </p:cNvCxnSpPr>
          <p:nvPr/>
        </p:nvCxnSpPr>
        <p:spPr>
          <a:xfrm>
            <a:off x="3495174" y="1588169"/>
            <a:ext cx="0" cy="454192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AC25E9F-BC8F-6548-F62D-1DE77CAF6715}"/>
              </a:ext>
            </a:extLst>
          </p:cNvPr>
          <p:cNvCxnSpPr>
            <a:cxnSpLocks/>
          </p:cNvCxnSpPr>
          <p:nvPr/>
        </p:nvCxnSpPr>
        <p:spPr>
          <a:xfrm>
            <a:off x="4746458" y="1588169"/>
            <a:ext cx="0" cy="3765884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D6775C4-AEF7-7D09-1E6D-EB555968C823}"/>
              </a:ext>
            </a:extLst>
          </p:cNvPr>
          <p:cNvCxnSpPr>
            <a:cxnSpLocks/>
          </p:cNvCxnSpPr>
          <p:nvPr/>
        </p:nvCxnSpPr>
        <p:spPr>
          <a:xfrm>
            <a:off x="4746458" y="5354053"/>
            <a:ext cx="896353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089C6C5-4153-7B75-AF3E-903AA30B36A7}"/>
              </a:ext>
            </a:extLst>
          </p:cNvPr>
          <p:cNvCxnSpPr>
            <a:cxnSpLocks/>
          </p:cNvCxnSpPr>
          <p:nvPr/>
        </p:nvCxnSpPr>
        <p:spPr>
          <a:xfrm>
            <a:off x="3495174" y="6130089"/>
            <a:ext cx="2147637" cy="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3530052-3A4C-517F-A080-B6D9B9870CD6}"/>
              </a:ext>
            </a:extLst>
          </p:cNvPr>
          <p:cNvCxnSpPr>
            <a:cxnSpLocks/>
          </p:cNvCxnSpPr>
          <p:nvPr/>
        </p:nvCxnSpPr>
        <p:spPr>
          <a:xfrm>
            <a:off x="5642811" y="5354053"/>
            <a:ext cx="0" cy="776036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A012D24-9A29-8895-E567-343DD9C879C0}"/>
              </a:ext>
            </a:extLst>
          </p:cNvPr>
          <p:cNvSpPr txBox="1"/>
          <p:nvPr/>
        </p:nvSpPr>
        <p:spPr>
          <a:xfrm>
            <a:off x="573977" y="1479233"/>
            <a:ext cx="2723370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셀</a:t>
            </a:r>
            <a:r>
              <a:rPr lang="en-US" altLang="ko-KR" sz="1600" dirty="0"/>
              <a:t> </a:t>
            </a:r>
            <a:r>
              <a:rPr lang="ko-KR" altLang="en-US" sz="1600" dirty="0"/>
              <a:t>전압 감지 및 </a:t>
            </a:r>
            <a:r>
              <a:rPr lang="ko-KR" altLang="en-US" sz="1600" dirty="0" err="1"/>
              <a:t>밸런싱</a:t>
            </a:r>
            <a:r>
              <a:rPr lang="ko-KR" altLang="en-US" sz="1600" dirty="0"/>
              <a:t> 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: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개</a:t>
            </a:r>
            <a:r>
              <a:rPr lang="ko-KR" altLang="en-US" sz="1600" dirty="0"/>
              <a:t>의 배터리 셀 </a:t>
            </a:r>
            <a:r>
              <a:rPr lang="en-US" altLang="ko-KR" sz="1600" dirty="0"/>
              <a:t>input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B38B18A-8E4C-3CFF-5F52-68CB8B1AAE6D}"/>
              </a:ext>
            </a:extLst>
          </p:cNvPr>
          <p:cNvCxnSpPr>
            <a:cxnSpLocks/>
          </p:cNvCxnSpPr>
          <p:nvPr/>
        </p:nvCxnSpPr>
        <p:spPr>
          <a:xfrm flipH="1" flipV="1">
            <a:off x="3124757" y="1826510"/>
            <a:ext cx="370417" cy="44401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44D30B5-8845-5623-5180-126CA6708F45}"/>
              </a:ext>
            </a:extLst>
          </p:cNvPr>
          <p:cNvSpPr/>
          <p:nvPr/>
        </p:nvSpPr>
        <p:spPr>
          <a:xfrm>
            <a:off x="5667770" y="5354053"/>
            <a:ext cx="630989" cy="77603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3C338F7C-2347-8317-94B0-16623A231400}"/>
              </a:ext>
            </a:extLst>
          </p:cNvPr>
          <p:cNvCxnSpPr>
            <a:cxnSpLocks/>
          </p:cNvCxnSpPr>
          <p:nvPr/>
        </p:nvCxnSpPr>
        <p:spPr>
          <a:xfrm rot="5400000" flipH="1">
            <a:off x="2497467" y="2644292"/>
            <a:ext cx="3426727" cy="3544866"/>
          </a:xfrm>
          <a:prstGeom prst="bentConnector4">
            <a:avLst>
              <a:gd name="adj1" fmla="val -8709"/>
              <a:gd name="adj2" fmla="val 83052"/>
            </a:avLst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0C0645-4E45-40CA-C427-15CFDDCBF056}"/>
              </a:ext>
            </a:extLst>
          </p:cNvPr>
          <p:cNvSpPr txBox="1"/>
          <p:nvPr/>
        </p:nvSpPr>
        <p:spPr>
          <a:xfrm>
            <a:off x="657211" y="2543449"/>
            <a:ext cx="2212239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전류 감지 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SRP: sense </a:t>
            </a:r>
            <a:r>
              <a:rPr lang="ko-KR" altLang="en-US" sz="1600" dirty="0"/>
              <a:t>저항 상단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SRN: sense </a:t>
            </a:r>
            <a:r>
              <a:rPr lang="ko-KR" altLang="en-US" sz="1600" dirty="0"/>
              <a:t>저항 하단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2DBD68-12EC-5A03-ADF9-2162D14916E4}"/>
              </a:ext>
            </a:extLst>
          </p:cNvPr>
          <p:cNvSpPr/>
          <p:nvPr/>
        </p:nvSpPr>
        <p:spPr>
          <a:xfrm>
            <a:off x="6341205" y="5354052"/>
            <a:ext cx="630989" cy="77603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F663E4-330C-2D6F-9B8E-15FB0C873D75}"/>
              </a:ext>
            </a:extLst>
          </p:cNvPr>
          <p:cNvSpPr txBox="1"/>
          <p:nvPr/>
        </p:nvSpPr>
        <p:spPr>
          <a:xfrm>
            <a:off x="6051551" y="6180723"/>
            <a:ext cx="1492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온도 감지 핀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9A2EC4F-27CF-7B02-79A4-DB5F8B9C32C8}"/>
              </a:ext>
            </a:extLst>
          </p:cNvPr>
          <p:cNvSpPr/>
          <p:nvPr/>
        </p:nvSpPr>
        <p:spPr>
          <a:xfrm>
            <a:off x="7013976" y="5354052"/>
            <a:ext cx="228600" cy="776035"/>
          </a:xfrm>
          <a:prstGeom prst="ellipse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7F9599B7-4A87-CC3E-4E82-86FD3C4C8465}"/>
              </a:ext>
            </a:extLst>
          </p:cNvPr>
          <p:cNvCxnSpPr>
            <a:cxnSpLocks/>
          </p:cNvCxnSpPr>
          <p:nvPr/>
        </p:nvCxnSpPr>
        <p:spPr>
          <a:xfrm>
            <a:off x="7243420" y="5913420"/>
            <a:ext cx="810947" cy="216667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F91EF13-9E28-8C72-3803-D4D2AD285342}"/>
              </a:ext>
            </a:extLst>
          </p:cNvPr>
          <p:cNvSpPr txBox="1"/>
          <p:nvPr/>
        </p:nvSpPr>
        <p:spPr>
          <a:xfrm>
            <a:off x="8204200" y="6021753"/>
            <a:ext cx="3257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내부 전원 전용 </a:t>
            </a:r>
            <a:r>
              <a:rPr lang="en-US" altLang="ko-KR" sz="1600" dirty="0"/>
              <a:t>LDO(1.8V)</a:t>
            </a:r>
            <a:endParaRPr lang="ko-KR" altLang="en-US" sz="16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987CA53-BDB4-05F8-C714-CA548031A346}"/>
              </a:ext>
            </a:extLst>
          </p:cNvPr>
          <p:cNvSpPr/>
          <p:nvPr/>
        </p:nvSpPr>
        <p:spPr>
          <a:xfrm>
            <a:off x="7333398" y="2540000"/>
            <a:ext cx="870800" cy="673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64964B5B-D5F4-9669-0DA7-0E4D04B1F03A}"/>
              </a:ext>
            </a:extLst>
          </p:cNvPr>
          <p:cNvCxnSpPr>
            <a:cxnSpLocks/>
          </p:cNvCxnSpPr>
          <p:nvPr/>
        </p:nvCxnSpPr>
        <p:spPr>
          <a:xfrm flipH="1">
            <a:off x="7834790" y="1727200"/>
            <a:ext cx="514228" cy="8083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81D0AB8-B881-8A30-1C19-2F222A2B667A}"/>
              </a:ext>
            </a:extLst>
          </p:cNvPr>
          <p:cNvSpPr txBox="1"/>
          <p:nvPr/>
        </p:nvSpPr>
        <p:spPr>
          <a:xfrm>
            <a:off x="8420508" y="449514"/>
            <a:ext cx="3392132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REGIN: LDO</a:t>
            </a:r>
            <a:r>
              <a:rPr lang="ko-KR" altLang="en-US" sz="1600" dirty="0"/>
              <a:t> 전원 입력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REG1&amp;2: LDO</a:t>
            </a:r>
            <a:r>
              <a:rPr lang="ko-KR" altLang="en-US" sz="1600" dirty="0"/>
              <a:t> 출력</a:t>
            </a:r>
            <a:r>
              <a:rPr lang="en-US" altLang="ko-KR" sz="1600" dirty="0"/>
              <a:t>(1.8V, 2.5V, 3.0V, </a:t>
            </a:r>
            <a:r>
              <a:rPr lang="en-US" altLang="ko-KR" sz="1600" b="1" dirty="0"/>
              <a:t>3.3V, 5.0V </a:t>
            </a:r>
            <a:r>
              <a:rPr lang="ko-KR" altLang="en-US" sz="1600" dirty="0"/>
              <a:t>설정 가능</a:t>
            </a:r>
            <a:r>
              <a:rPr lang="en-US" altLang="ko-KR" sz="1600" dirty="0"/>
              <a:t>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74AF3A2-75C9-27D1-09D6-732378D74B0A}"/>
              </a:ext>
            </a:extLst>
          </p:cNvPr>
          <p:cNvSpPr/>
          <p:nvPr/>
        </p:nvSpPr>
        <p:spPr>
          <a:xfrm>
            <a:off x="7329050" y="3471110"/>
            <a:ext cx="951350" cy="176476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E0CE1A2-1346-4242-8774-48CA55537C69}"/>
              </a:ext>
            </a:extLst>
          </p:cNvPr>
          <p:cNvCxnSpPr>
            <a:cxnSpLocks/>
          </p:cNvCxnSpPr>
          <p:nvPr/>
        </p:nvCxnSpPr>
        <p:spPr>
          <a:xfrm flipH="1" flipV="1">
            <a:off x="8275171" y="3859129"/>
            <a:ext cx="362719" cy="205537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28CB4E1-1275-7472-60FF-B6DA69810450}"/>
              </a:ext>
            </a:extLst>
          </p:cNvPr>
          <p:cNvSpPr txBox="1"/>
          <p:nvPr/>
        </p:nvSpPr>
        <p:spPr>
          <a:xfrm>
            <a:off x="8684477" y="3644706"/>
            <a:ext cx="3048000" cy="1891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통신 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CFETOFF: </a:t>
            </a:r>
            <a:r>
              <a:rPr lang="ko-KR" altLang="en-US" sz="1600" dirty="0"/>
              <a:t>충전 </a:t>
            </a:r>
            <a:r>
              <a:rPr lang="en-US" altLang="ko-KR" sz="1600" dirty="0"/>
              <a:t>FET </a:t>
            </a:r>
            <a:r>
              <a:rPr lang="ko-KR" altLang="en-US" sz="1600" dirty="0"/>
              <a:t>비활성화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DFETOFF: </a:t>
            </a:r>
            <a:r>
              <a:rPr lang="ko-KR" altLang="en-US" sz="1600" dirty="0"/>
              <a:t>방전 </a:t>
            </a:r>
            <a:r>
              <a:rPr lang="en-US" altLang="ko-KR" sz="1600" dirty="0"/>
              <a:t>FET </a:t>
            </a:r>
            <a:r>
              <a:rPr lang="ko-KR" altLang="en-US" sz="1600" dirty="0"/>
              <a:t>비활성화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DCHG: </a:t>
            </a:r>
            <a:r>
              <a:rPr lang="ko-KR" altLang="en-US" sz="1600" dirty="0"/>
              <a:t>충전 보호 신호 출력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DDSG: </a:t>
            </a:r>
            <a:r>
              <a:rPr lang="ko-KR" altLang="en-US" sz="1600" dirty="0"/>
              <a:t>방전 보호 신호 출력</a:t>
            </a:r>
            <a:endParaRPr lang="en-US" altLang="ko-KR" sz="1600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F91DECE-8555-4D9E-1DE5-B7CD20DCB9E2}"/>
              </a:ext>
            </a:extLst>
          </p:cNvPr>
          <p:cNvSpPr/>
          <p:nvPr/>
        </p:nvSpPr>
        <p:spPr>
          <a:xfrm>
            <a:off x="7329050" y="3287079"/>
            <a:ext cx="997486" cy="137841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7DCB7FC-C38A-F9C7-111C-BE6FDBE5233C}"/>
              </a:ext>
            </a:extLst>
          </p:cNvPr>
          <p:cNvCxnSpPr>
            <a:cxnSpLocks/>
          </p:cNvCxnSpPr>
          <p:nvPr/>
        </p:nvCxnSpPr>
        <p:spPr>
          <a:xfrm flipV="1">
            <a:off x="8259697" y="3068537"/>
            <a:ext cx="424780" cy="24986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907636B-E65B-C351-AEDD-7406C45DF575}"/>
              </a:ext>
            </a:extLst>
          </p:cNvPr>
          <p:cNvSpPr txBox="1"/>
          <p:nvPr/>
        </p:nvSpPr>
        <p:spPr>
          <a:xfrm>
            <a:off x="8700753" y="2652936"/>
            <a:ext cx="1287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Reset</a:t>
            </a:r>
            <a:r>
              <a:rPr lang="ko-KR" altLang="en-US" sz="1600" dirty="0"/>
              <a:t> </a:t>
            </a:r>
            <a:r>
              <a:rPr lang="en-US" altLang="ko-KR" sz="1600" dirty="0"/>
              <a:t>or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en-US" altLang="ko-KR" sz="1600" dirty="0"/>
              <a:t>Shut</a:t>
            </a:r>
            <a:r>
              <a:rPr lang="ko-KR" altLang="en-US" sz="1600" dirty="0"/>
              <a:t> </a:t>
            </a:r>
            <a:r>
              <a:rPr lang="en-US" altLang="ko-KR" sz="1600" dirty="0"/>
              <a:t>down</a:t>
            </a:r>
            <a:endParaRPr lang="ko-KR" altLang="en-US" sz="16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8F01FC0-A9FB-666D-C696-08C2042C90C7}"/>
              </a:ext>
            </a:extLst>
          </p:cNvPr>
          <p:cNvSpPr/>
          <p:nvPr/>
        </p:nvSpPr>
        <p:spPr>
          <a:xfrm>
            <a:off x="5194634" y="1623586"/>
            <a:ext cx="653492" cy="74496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B969FBA-3DDF-1E04-A923-67F5AD71A9A7}"/>
              </a:ext>
            </a:extLst>
          </p:cNvPr>
          <p:cNvCxnSpPr>
            <a:cxnSpLocks/>
          </p:cNvCxnSpPr>
          <p:nvPr/>
        </p:nvCxnSpPr>
        <p:spPr>
          <a:xfrm>
            <a:off x="5361168" y="1323474"/>
            <a:ext cx="0" cy="29239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5377D30-6009-161C-1D0D-E3B0021233B9}"/>
              </a:ext>
            </a:extLst>
          </p:cNvPr>
          <p:cNvSpPr txBox="1"/>
          <p:nvPr/>
        </p:nvSpPr>
        <p:spPr>
          <a:xfrm>
            <a:off x="3874779" y="459846"/>
            <a:ext cx="3585982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CHG: NMOS </a:t>
            </a:r>
            <a:r>
              <a:rPr lang="ko-KR" altLang="en-US" sz="1600" dirty="0"/>
              <a:t>충전</a:t>
            </a:r>
            <a:r>
              <a:rPr lang="en-US" altLang="ko-KR" sz="1600" dirty="0"/>
              <a:t>FET </a:t>
            </a:r>
            <a:r>
              <a:rPr lang="ko-KR" altLang="en-US" sz="1600" dirty="0"/>
              <a:t>드라이브 출력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DSG: NMOS </a:t>
            </a:r>
            <a:r>
              <a:rPr lang="ko-KR" altLang="en-US" sz="1600" dirty="0"/>
              <a:t>방전</a:t>
            </a:r>
            <a:r>
              <a:rPr lang="en-US" altLang="ko-KR" sz="1600" dirty="0"/>
              <a:t>FET </a:t>
            </a:r>
            <a:r>
              <a:rPr lang="ko-KR" altLang="en-US" sz="1600" dirty="0"/>
              <a:t>드라이브 출력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FF88BA4-CEC8-7EF0-E519-A72D6B60DA01}"/>
              </a:ext>
            </a:extLst>
          </p:cNvPr>
          <p:cNvSpPr/>
          <p:nvPr/>
        </p:nvSpPr>
        <p:spPr>
          <a:xfrm>
            <a:off x="5930012" y="1623586"/>
            <a:ext cx="1312563" cy="744964"/>
          </a:xfrm>
          <a:prstGeom prst="rect">
            <a:avLst/>
          </a:pr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AC9202A-B385-59B5-4F66-D4C6F574D945}"/>
              </a:ext>
            </a:extLst>
          </p:cNvPr>
          <p:cNvCxnSpPr>
            <a:cxnSpLocks/>
          </p:cNvCxnSpPr>
          <p:nvPr/>
        </p:nvCxnSpPr>
        <p:spPr>
          <a:xfrm>
            <a:off x="6298759" y="2360545"/>
            <a:ext cx="0" cy="292391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AB2E83E-B026-FC3C-3ACD-BA1B65CAF914}"/>
              </a:ext>
            </a:extLst>
          </p:cNvPr>
          <p:cNvSpPr txBox="1"/>
          <p:nvPr/>
        </p:nvSpPr>
        <p:spPr>
          <a:xfrm>
            <a:off x="5308934" y="2646948"/>
            <a:ext cx="1819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여러가지 감지 핀</a:t>
            </a:r>
          </a:p>
        </p:txBody>
      </p:sp>
    </p:spTree>
    <p:extLst>
      <p:ext uri="{BB962C8B-B14F-4D97-AF65-F5344CB8AC3E}">
        <p14:creationId xmlns:p14="http://schemas.microsoft.com/office/powerpoint/2010/main" val="935006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D614F5-3D2E-D74A-4C95-D560A5877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364"/>
          </a:xfrm>
        </p:spPr>
        <p:txBody>
          <a:bodyPr/>
          <a:lstStyle/>
          <a:p>
            <a:r>
              <a:rPr lang="en-US" altLang="ko-KR" dirty="0"/>
              <a:t>Altium Schematic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D9EA7C-5873-5953-E9CF-FD027FC19894}"/>
              </a:ext>
            </a:extLst>
          </p:cNvPr>
          <p:cNvSpPr txBox="1"/>
          <p:nvPr/>
        </p:nvSpPr>
        <p:spPr>
          <a:xfrm>
            <a:off x="244241" y="1264785"/>
            <a:ext cx="111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BQ76942</a:t>
            </a:r>
            <a:r>
              <a:rPr lang="ko-KR" altLang="en-US" dirty="0"/>
              <a:t>의 </a:t>
            </a:r>
            <a:r>
              <a:rPr lang="en-US" altLang="ko-KR" dirty="0"/>
              <a:t>datasheet</a:t>
            </a:r>
            <a:r>
              <a:rPr lang="ko-KR" altLang="en-US" dirty="0"/>
              <a:t>를 보면 응용회로 </a:t>
            </a:r>
            <a:r>
              <a:rPr lang="en-US" altLang="ko-KR" dirty="0"/>
              <a:t>schematic</a:t>
            </a:r>
            <a:r>
              <a:rPr lang="ko-KR" altLang="en-US" dirty="0"/>
              <a:t>이 나와있어서</a:t>
            </a:r>
            <a:r>
              <a:rPr lang="en-US" altLang="ko-KR" dirty="0"/>
              <a:t>, </a:t>
            </a:r>
            <a:r>
              <a:rPr lang="ko-KR" altLang="en-US" dirty="0"/>
              <a:t>일단 이것을 그대로 만들어 보기로 결정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B9833-59CF-0302-B5B0-BFBB90A57DAD}"/>
              </a:ext>
            </a:extLst>
          </p:cNvPr>
          <p:cNvSpPr txBox="1"/>
          <p:nvPr/>
        </p:nvSpPr>
        <p:spPr>
          <a:xfrm>
            <a:off x="587141" y="6190114"/>
            <a:ext cx="1127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물론 </a:t>
            </a:r>
            <a:r>
              <a:rPr lang="en-US" altLang="ko-KR" dirty="0"/>
              <a:t>MCU</a:t>
            </a:r>
            <a:r>
              <a:rPr lang="ko-KR" altLang="en-US" dirty="0"/>
              <a:t>는 다른 것을 사용해서 이 부분에 유의해서 다르게 설계 해야함</a:t>
            </a:r>
            <a:r>
              <a:rPr lang="en-US" altLang="ko-KR" dirty="0"/>
              <a:t>. (</a:t>
            </a:r>
            <a:r>
              <a:rPr lang="ko-KR" altLang="en-US" dirty="0"/>
              <a:t>우리는 </a:t>
            </a:r>
            <a:r>
              <a:rPr lang="en-US" altLang="ko-KR" b="1" dirty="0"/>
              <a:t>STM32F103RCT6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02D619-9A7E-57FC-8673-C140B8ED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00" y="2656757"/>
            <a:ext cx="3565931" cy="23401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798511-CD1B-63E3-BF09-2E1608F29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641" y="1914695"/>
            <a:ext cx="4113157" cy="22136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CF609E-4DA9-79C8-86F8-AC663EF02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798" y="3049401"/>
            <a:ext cx="3403394" cy="19474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E7C97B-0BA9-1FC1-0005-944D2C93D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231" y="3554910"/>
            <a:ext cx="3297263" cy="234014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FCB114-DDD8-43A0-2258-D67E65BA5037}"/>
              </a:ext>
            </a:extLst>
          </p:cNvPr>
          <p:cNvCxnSpPr>
            <a:cxnSpLocks/>
          </p:cNvCxnSpPr>
          <p:nvPr/>
        </p:nvCxnSpPr>
        <p:spPr>
          <a:xfrm>
            <a:off x="7064542" y="4926643"/>
            <a:ext cx="828174" cy="12634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959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5871F-7D1C-4BB8-9A76-D0B04D30A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4F079-A77E-8EAD-3A83-B888B2360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364"/>
          </a:xfrm>
        </p:spPr>
        <p:txBody>
          <a:bodyPr/>
          <a:lstStyle/>
          <a:p>
            <a:r>
              <a:rPr lang="en-US" altLang="ko-KR" dirty="0"/>
              <a:t>Altium Schematic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00300C-4E3B-A802-BEDD-DF30AE54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860" y="939104"/>
            <a:ext cx="5896902" cy="38801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4CA0CF-A587-4F03-E7DF-3A6713D1A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38" y="1082843"/>
            <a:ext cx="5591819" cy="3669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946E0D-787B-90E0-FB8B-D4C980EE874A}"/>
              </a:ext>
            </a:extLst>
          </p:cNvPr>
          <p:cNvSpPr txBox="1"/>
          <p:nvPr/>
        </p:nvSpPr>
        <p:spPr>
          <a:xfrm>
            <a:off x="1698602" y="4723034"/>
            <a:ext cx="270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Datasheet</a:t>
            </a:r>
            <a:r>
              <a:rPr lang="ko-KR" altLang="en-US" dirty="0"/>
              <a:t> </a:t>
            </a:r>
            <a:r>
              <a:rPr lang="en-US" altLang="ko-KR" dirty="0"/>
              <a:t>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B8081-FB10-36B2-DB1B-ACD770831598}"/>
              </a:ext>
            </a:extLst>
          </p:cNvPr>
          <p:cNvSpPr txBox="1"/>
          <p:nvPr/>
        </p:nvSpPr>
        <p:spPr>
          <a:xfrm>
            <a:off x="7930816" y="4819286"/>
            <a:ext cx="270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Altium</a:t>
            </a:r>
            <a:r>
              <a:rPr lang="ko-KR" altLang="en-US" dirty="0"/>
              <a:t> </a:t>
            </a:r>
            <a:r>
              <a:rPr lang="en-US" altLang="ko-KR" dirty="0"/>
              <a:t>schematic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5C2B5-C879-2830-EF1C-E979028E9C90}"/>
              </a:ext>
            </a:extLst>
          </p:cNvPr>
          <p:cNvSpPr txBox="1"/>
          <p:nvPr/>
        </p:nvSpPr>
        <p:spPr>
          <a:xfrm>
            <a:off x="253238" y="5092366"/>
            <a:ext cx="9492916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(</a:t>
            </a:r>
            <a:r>
              <a:rPr lang="ko-KR" altLang="en-US" b="1" dirty="0"/>
              <a:t>수정 해야 하는 점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Q1</a:t>
            </a:r>
            <a:r>
              <a:rPr lang="ko-KR" altLang="en-US" dirty="0"/>
              <a:t>을 못 찾아서 일단 다른 소자로 넣음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Net tie</a:t>
            </a:r>
            <a:r>
              <a:rPr lang="ko-KR" altLang="en-US" dirty="0"/>
              <a:t>의 개념이 잘 이해가 안돼서</a:t>
            </a:r>
            <a:r>
              <a:rPr lang="en-US" altLang="ko-KR" dirty="0"/>
              <a:t>, </a:t>
            </a:r>
            <a:r>
              <a:rPr lang="ko-KR" altLang="en-US" dirty="0"/>
              <a:t>아직 추가하지 못했음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/>
              <a:t>PGND, VSS </a:t>
            </a:r>
            <a:r>
              <a:rPr lang="ko-KR" altLang="en-US" dirty="0"/>
              <a:t>등등</a:t>
            </a:r>
          </a:p>
        </p:txBody>
      </p:sp>
    </p:spTree>
    <p:extLst>
      <p:ext uri="{BB962C8B-B14F-4D97-AF65-F5344CB8AC3E}">
        <p14:creationId xmlns:p14="http://schemas.microsoft.com/office/powerpoint/2010/main" val="312458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AA99F-B046-9B6F-50D6-A41E66AD0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B9FB57-2F33-A400-8BA7-331AAD252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4364"/>
          </a:xfrm>
        </p:spPr>
        <p:txBody>
          <a:bodyPr/>
          <a:lstStyle/>
          <a:p>
            <a:r>
              <a:rPr lang="en-US" altLang="ko-KR" dirty="0"/>
              <a:t>Altium Schematic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95078-13EC-4C5B-B553-9ADD24FCB758}"/>
              </a:ext>
            </a:extLst>
          </p:cNvPr>
          <p:cNvSpPr txBox="1"/>
          <p:nvPr/>
        </p:nvSpPr>
        <p:spPr>
          <a:xfrm>
            <a:off x="1536178" y="4157990"/>
            <a:ext cx="270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Datasheet</a:t>
            </a:r>
            <a:r>
              <a:rPr lang="ko-KR" altLang="en-US" dirty="0"/>
              <a:t> </a:t>
            </a:r>
            <a:r>
              <a:rPr lang="en-US" altLang="ko-KR" dirty="0"/>
              <a:t>schematic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3728F-0935-598D-52EF-97DD7DE8E924}"/>
              </a:ext>
            </a:extLst>
          </p:cNvPr>
          <p:cNvSpPr txBox="1"/>
          <p:nvPr/>
        </p:nvSpPr>
        <p:spPr>
          <a:xfrm>
            <a:off x="7714248" y="4248350"/>
            <a:ext cx="2701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Altium</a:t>
            </a:r>
            <a:r>
              <a:rPr lang="ko-KR" altLang="en-US" dirty="0"/>
              <a:t> </a:t>
            </a:r>
            <a:r>
              <a:rPr lang="en-US" altLang="ko-KR" dirty="0"/>
              <a:t>schematic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066540-DA6C-AF0C-2E33-621FD85C976D}"/>
              </a:ext>
            </a:extLst>
          </p:cNvPr>
          <p:cNvSpPr txBox="1"/>
          <p:nvPr/>
        </p:nvSpPr>
        <p:spPr>
          <a:xfrm>
            <a:off x="223161" y="4603083"/>
            <a:ext cx="9492916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(</a:t>
            </a:r>
            <a:r>
              <a:rPr lang="ko-KR" altLang="en-US" b="1" dirty="0"/>
              <a:t>수정 해야 하는 점</a:t>
            </a:r>
            <a:r>
              <a:rPr lang="en-US" altLang="ko-KR" b="1" dirty="0"/>
              <a:t>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데이터 시트 상에 회로에서 지워져 있는 부분들이 있는데</a:t>
            </a:r>
            <a:r>
              <a:rPr lang="en-US" altLang="ko-KR" dirty="0"/>
              <a:t>, </a:t>
            </a:r>
            <a:r>
              <a:rPr lang="ko-KR" altLang="en-US" dirty="0"/>
              <a:t>이를 생각해서 남아있는 부분만 구성하였는데</a:t>
            </a:r>
            <a:r>
              <a:rPr lang="en-US" altLang="ko-KR" dirty="0"/>
              <a:t>, </a:t>
            </a:r>
            <a:r>
              <a:rPr lang="ko-KR" altLang="en-US" dirty="0"/>
              <a:t>점검이 필요한 것 같음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회로에서 </a:t>
            </a:r>
            <a:r>
              <a:rPr lang="en-US" altLang="ko-KR" dirty="0"/>
              <a:t>E1 </a:t>
            </a:r>
            <a:r>
              <a:rPr lang="ko-KR" altLang="en-US" dirty="0"/>
              <a:t>등 이러한 소자는 모르겠음</a:t>
            </a:r>
            <a:r>
              <a:rPr lang="en-US" altLang="ko-KR" dirty="0"/>
              <a:t>. (datasheet</a:t>
            </a:r>
            <a:r>
              <a:rPr lang="ko-KR" altLang="en-US" dirty="0"/>
              <a:t>에 나와있지 않음</a:t>
            </a:r>
            <a:r>
              <a:rPr lang="en-US" altLang="ko-KR" dirty="0"/>
              <a:t>.)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/>
              <a:t>마찬가지로 그라운드 부분도 점검이 필요함</a:t>
            </a:r>
            <a:r>
              <a:rPr lang="en-US" altLang="ko-KR" dirty="0"/>
              <a:t>. PGND, VSS </a:t>
            </a:r>
            <a:r>
              <a:rPr lang="ko-KR" altLang="en-US" dirty="0"/>
              <a:t>등등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B4AC0A-3C0C-5706-69FE-A7FC855C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63" y="1384835"/>
            <a:ext cx="6900073" cy="28081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391339-9E74-DE17-6C5B-F1AF3DACA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45" y="1399310"/>
            <a:ext cx="4666482" cy="267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78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909</Words>
  <Application>Microsoft Office PowerPoint</Application>
  <PresentationFormat>와이드스크린</PresentationFormat>
  <Paragraphs>121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2월 5일 BMS 발표</vt:lpstr>
      <vt:lpstr>1.31 미팅 내용정리</vt:lpstr>
      <vt:lpstr>1.31 미팅 내용정리</vt:lpstr>
      <vt:lpstr>목차</vt:lpstr>
      <vt:lpstr>BQ76942 주요 기능</vt:lpstr>
      <vt:lpstr>BQ76942</vt:lpstr>
      <vt:lpstr>Altium Schematic</vt:lpstr>
      <vt:lpstr>Altium Schematic</vt:lpstr>
      <vt:lpstr>Altium Schematic</vt:lpstr>
      <vt:lpstr>Altium Schematic</vt:lpstr>
      <vt:lpstr>Altium Schematic</vt:lpstr>
      <vt:lpstr>Altium Schematic</vt:lpstr>
      <vt:lpstr>Schematic 궁금한 점</vt:lpstr>
      <vt:lpstr>I2C 통신</vt:lpstr>
      <vt:lpstr>I2C 통신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2월 5일 BMS 발표</dc:title>
  <dc:creator>준영 이</dc:creator>
  <cp:lastModifiedBy>이한준</cp:lastModifiedBy>
  <cp:revision>15</cp:revision>
  <dcterms:created xsi:type="dcterms:W3CDTF">2025-02-02T10:11:34Z</dcterms:created>
  <dcterms:modified xsi:type="dcterms:W3CDTF">2025-02-04T16:17:50Z</dcterms:modified>
</cp:coreProperties>
</file>